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7.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8.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49" r:id="rId1"/>
  </p:sldMasterIdLst>
  <p:notesMasterIdLst>
    <p:notesMasterId r:id="rId29"/>
  </p:notesMasterIdLst>
  <p:sldIdLst>
    <p:sldId id="256" r:id="rId2"/>
    <p:sldId id="267" r:id="rId3"/>
    <p:sldId id="265" r:id="rId4"/>
    <p:sldId id="266" r:id="rId5"/>
    <p:sldId id="302" r:id="rId6"/>
    <p:sldId id="290" r:id="rId7"/>
    <p:sldId id="288" r:id="rId8"/>
    <p:sldId id="295" r:id="rId9"/>
    <p:sldId id="294" r:id="rId10"/>
    <p:sldId id="292" r:id="rId11"/>
    <p:sldId id="291" r:id="rId12"/>
    <p:sldId id="277" r:id="rId13"/>
    <p:sldId id="296" r:id="rId14"/>
    <p:sldId id="297" r:id="rId15"/>
    <p:sldId id="271" r:id="rId16"/>
    <p:sldId id="281" r:id="rId17"/>
    <p:sldId id="270" r:id="rId18"/>
    <p:sldId id="289" r:id="rId19"/>
    <p:sldId id="257" r:id="rId20"/>
    <p:sldId id="275" r:id="rId21"/>
    <p:sldId id="282" r:id="rId22"/>
    <p:sldId id="276" r:id="rId23"/>
    <p:sldId id="272" r:id="rId24"/>
    <p:sldId id="273" r:id="rId25"/>
    <p:sldId id="274" r:id="rId26"/>
    <p:sldId id="261" r:id="rId27"/>
    <p:sldId id="264"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746"/>
    <p:restoredTop sz="75906"/>
  </p:normalViewPr>
  <p:slideViewPr>
    <p:cSldViewPr snapToGrid="0" snapToObjects="1">
      <p:cViewPr varScale="1">
        <p:scale>
          <a:sx n="85" d="100"/>
          <a:sy n="85" d="100"/>
        </p:scale>
        <p:origin x="1416"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diagrams/_rels/data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C5F78C2-3B28-4678-9FA2-39886A3C8012}"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F2488DC9-B362-4BF2-B7CD-9BDB473C0F04}">
      <dgm:prSet/>
      <dgm:spPr/>
      <dgm:t>
        <a:bodyPr/>
        <a:lstStyle/>
        <a:p>
          <a:pPr>
            <a:lnSpc>
              <a:spcPct val="100000"/>
            </a:lnSpc>
          </a:pPr>
          <a:r>
            <a:rPr lang="en-US"/>
            <a:t>Motivation and Goals</a:t>
          </a:r>
        </a:p>
      </dgm:t>
    </dgm:pt>
    <dgm:pt modelId="{D2DC71D9-D74E-4C8C-9B54-1B48005374AA}" type="parTrans" cxnId="{626C34CD-3C3A-41FF-92B1-CC6B0D393078}">
      <dgm:prSet/>
      <dgm:spPr/>
      <dgm:t>
        <a:bodyPr/>
        <a:lstStyle/>
        <a:p>
          <a:endParaRPr lang="en-US"/>
        </a:p>
      </dgm:t>
    </dgm:pt>
    <dgm:pt modelId="{859AD90F-4523-4E39-AE04-A7D0CA844FB6}" type="sibTrans" cxnId="{626C34CD-3C3A-41FF-92B1-CC6B0D393078}">
      <dgm:prSet/>
      <dgm:spPr/>
      <dgm:t>
        <a:bodyPr/>
        <a:lstStyle/>
        <a:p>
          <a:pPr>
            <a:lnSpc>
              <a:spcPct val="100000"/>
            </a:lnSpc>
          </a:pPr>
          <a:endParaRPr lang="en-US"/>
        </a:p>
      </dgm:t>
    </dgm:pt>
    <dgm:pt modelId="{366C3A9C-4A17-4571-A4B4-0487A0A79465}">
      <dgm:prSet/>
      <dgm:spPr/>
      <dgm:t>
        <a:bodyPr/>
        <a:lstStyle/>
        <a:p>
          <a:pPr>
            <a:lnSpc>
              <a:spcPct val="100000"/>
            </a:lnSpc>
          </a:pPr>
          <a:r>
            <a:rPr lang="en-US"/>
            <a:t>Data Collection and Modeling</a:t>
          </a:r>
        </a:p>
      </dgm:t>
    </dgm:pt>
    <dgm:pt modelId="{3B4B0A80-06CE-4BBF-992D-A4F754855AEA}" type="parTrans" cxnId="{5CBF0768-7509-48DE-A168-99D9BEEF3F55}">
      <dgm:prSet/>
      <dgm:spPr/>
      <dgm:t>
        <a:bodyPr/>
        <a:lstStyle/>
        <a:p>
          <a:endParaRPr lang="en-US"/>
        </a:p>
      </dgm:t>
    </dgm:pt>
    <dgm:pt modelId="{686B6291-7C19-4AA9-94F7-611E4D92E24F}" type="sibTrans" cxnId="{5CBF0768-7509-48DE-A168-99D9BEEF3F55}">
      <dgm:prSet/>
      <dgm:spPr/>
      <dgm:t>
        <a:bodyPr/>
        <a:lstStyle/>
        <a:p>
          <a:pPr>
            <a:lnSpc>
              <a:spcPct val="100000"/>
            </a:lnSpc>
          </a:pPr>
          <a:endParaRPr lang="en-US"/>
        </a:p>
      </dgm:t>
    </dgm:pt>
    <dgm:pt modelId="{B14AA147-E5C5-49B8-90AC-9D4A093D3C6F}">
      <dgm:prSet/>
      <dgm:spPr/>
      <dgm:t>
        <a:bodyPr/>
        <a:lstStyle/>
        <a:p>
          <a:pPr>
            <a:lnSpc>
              <a:spcPct val="100000"/>
            </a:lnSpc>
          </a:pPr>
          <a:r>
            <a:rPr lang="en-US" dirty="0"/>
            <a:t>Results and Takeaways</a:t>
          </a:r>
        </a:p>
      </dgm:t>
    </dgm:pt>
    <dgm:pt modelId="{C96EA2FD-E048-432A-B55A-AAA2A62D28F4}" type="parTrans" cxnId="{1BF3CCCB-35D6-445B-9824-FCB7E2D997F8}">
      <dgm:prSet/>
      <dgm:spPr/>
      <dgm:t>
        <a:bodyPr/>
        <a:lstStyle/>
        <a:p>
          <a:endParaRPr lang="en-US"/>
        </a:p>
      </dgm:t>
    </dgm:pt>
    <dgm:pt modelId="{A28CD963-7544-4B65-9B62-ABD626956B22}" type="sibTrans" cxnId="{1BF3CCCB-35D6-445B-9824-FCB7E2D997F8}">
      <dgm:prSet/>
      <dgm:spPr/>
      <dgm:t>
        <a:bodyPr/>
        <a:lstStyle/>
        <a:p>
          <a:pPr>
            <a:lnSpc>
              <a:spcPct val="100000"/>
            </a:lnSpc>
          </a:pPr>
          <a:endParaRPr lang="en-US"/>
        </a:p>
      </dgm:t>
    </dgm:pt>
    <dgm:pt modelId="{BFE6EB5C-EE7B-4DBF-B091-966D1F066852}">
      <dgm:prSet/>
      <dgm:spPr/>
      <dgm:t>
        <a:bodyPr/>
        <a:lstStyle/>
        <a:p>
          <a:pPr>
            <a:lnSpc>
              <a:spcPct val="100000"/>
            </a:lnSpc>
          </a:pPr>
          <a:r>
            <a:rPr lang="en-US"/>
            <a:t>Future Improvements</a:t>
          </a:r>
        </a:p>
      </dgm:t>
    </dgm:pt>
    <dgm:pt modelId="{DCA7F0E2-B377-4451-806F-4A75E83022F6}" type="parTrans" cxnId="{BE70135A-88FE-4CC6-973A-795F1F8D4EA0}">
      <dgm:prSet/>
      <dgm:spPr/>
      <dgm:t>
        <a:bodyPr/>
        <a:lstStyle/>
        <a:p>
          <a:endParaRPr lang="en-US"/>
        </a:p>
      </dgm:t>
    </dgm:pt>
    <dgm:pt modelId="{2912DB52-5724-4AF6-BCCB-0550456E4CA0}" type="sibTrans" cxnId="{BE70135A-88FE-4CC6-973A-795F1F8D4EA0}">
      <dgm:prSet/>
      <dgm:spPr/>
      <dgm:t>
        <a:bodyPr/>
        <a:lstStyle/>
        <a:p>
          <a:endParaRPr lang="en-US"/>
        </a:p>
      </dgm:t>
    </dgm:pt>
    <dgm:pt modelId="{8A6F451D-07E2-4609-A144-604EAD9D11B9}" type="pres">
      <dgm:prSet presAssocID="{EC5F78C2-3B28-4678-9FA2-39886A3C8012}" presName="root" presStyleCnt="0">
        <dgm:presLayoutVars>
          <dgm:dir/>
          <dgm:resizeHandles val="exact"/>
        </dgm:presLayoutVars>
      </dgm:prSet>
      <dgm:spPr/>
    </dgm:pt>
    <dgm:pt modelId="{BCBF125C-482A-4620-AC0C-2CB5C26AD69E}" type="pres">
      <dgm:prSet presAssocID="{EC5F78C2-3B28-4678-9FA2-39886A3C8012}" presName="container" presStyleCnt="0">
        <dgm:presLayoutVars>
          <dgm:dir/>
          <dgm:resizeHandles val="exact"/>
        </dgm:presLayoutVars>
      </dgm:prSet>
      <dgm:spPr/>
    </dgm:pt>
    <dgm:pt modelId="{E93F4DCC-9BAA-4652-A0AE-EA69136A67B1}" type="pres">
      <dgm:prSet presAssocID="{F2488DC9-B362-4BF2-B7CD-9BDB473C0F04}" presName="compNode" presStyleCnt="0"/>
      <dgm:spPr/>
    </dgm:pt>
    <dgm:pt modelId="{7B65B964-A05A-4C2A-B7EE-B9A93D39EA33}" type="pres">
      <dgm:prSet presAssocID="{F2488DC9-B362-4BF2-B7CD-9BDB473C0F04}" presName="iconBgRect" presStyleLbl="bgShp" presStyleIdx="0" presStyleCnt="4"/>
      <dgm:spPr/>
    </dgm:pt>
    <dgm:pt modelId="{7862AE65-1A23-4391-BA87-89E94024B707}" type="pres">
      <dgm:prSet presAssocID="{F2488DC9-B362-4BF2-B7CD-9BDB473C0F04}"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Bullseye"/>
        </a:ext>
      </dgm:extLst>
    </dgm:pt>
    <dgm:pt modelId="{A5D23E00-4293-49CD-B3F6-89246CC20F0A}" type="pres">
      <dgm:prSet presAssocID="{F2488DC9-B362-4BF2-B7CD-9BDB473C0F04}" presName="spaceRect" presStyleCnt="0"/>
      <dgm:spPr/>
    </dgm:pt>
    <dgm:pt modelId="{2D90B64F-D474-4F5F-A0B3-7A6D1E608C16}" type="pres">
      <dgm:prSet presAssocID="{F2488DC9-B362-4BF2-B7CD-9BDB473C0F04}" presName="textRect" presStyleLbl="revTx" presStyleIdx="0" presStyleCnt="4">
        <dgm:presLayoutVars>
          <dgm:chMax val="1"/>
          <dgm:chPref val="1"/>
        </dgm:presLayoutVars>
      </dgm:prSet>
      <dgm:spPr/>
    </dgm:pt>
    <dgm:pt modelId="{DA0592BA-6938-4C72-B4E9-C889595443A7}" type="pres">
      <dgm:prSet presAssocID="{859AD90F-4523-4E39-AE04-A7D0CA844FB6}" presName="sibTrans" presStyleLbl="sibTrans2D1" presStyleIdx="0" presStyleCnt="0"/>
      <dgm:spPr/>
    </dgm:pt>
    <dgm:pt modelId="{D4A0FF94-96E5-4030-A587-CD415B2EEBC7}" type="pres">
      <dgm:prSet presAssocID="{366C3A9C-4A17-4571-A4B4-0487A0A79465}" presName="compNode" presStyleCnt="0"/>
      <dgm:spPr/>
    </dgm:pt>
    <dgm:pt modelId="{A48863A7-39E3-4792-857F-041F1F472668}" type="pres">
      <dgm:prSet presAssocID="{366C3A9C-4A17-4571-A4B4-0487A0A79465}" presName="iconBgRect" presStyleLbl="bgShp" presStyleIdx="1" presStyleCnt="4"/>
      <dgm:spPr/>
    </dgm:pt>
    <dgm:pt modelId="{8D555910-1E03-420E-89FB-5657A3BCAAE0}" type="pres">
      <dgm:prSet presAssocID="{366C3A9C-4A17-4571-A4B4-0487A0A79465}"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Database"/>
        </a:ext>
      </dgm:extLst>
    </dgm:pt>
    <dgm:pt modelId="{AE24492D-B3CD-41B6-AE22-CF47D4637DCA}" type="pres">
      <dgm:prSet presAssocID="{366C3A9C-4A17-4571-A4B4-0487A0A79465}" presName="spaceRect" presStyleCnt="0"/>
      <dgm:spPr/>
    </dgm:pt>
    <dgm:pt modelId="{C873B914-98C6-40F5-A767-3A7D3D7A9BDD}" type="pres">
      <dgm:prSet presAssocID="{366C3A9C-4A17-4571-A4B4-0487A0A79465}" presName="textRect" presStyleLbl="revTx" presStyleIdx="1" presStyleCnt="4">
        <dgm:presLayoutVars>
          <dgm:chMax val="1"/>
          <dgm:chPref val="1"/>
        </dgm:presLayoutVars>
      </dgm:prSet>
      <dgm:spPr/>
    </dgm:pt>
    <dgm:pt modelId="{7EE886F7-5535-4AC2-9553-948F8CF036A2}" type="pres">
      <dgm:prSet presAssocID="{686B6291-7C19-4AA9-94F7-611E4D92E24F}" presName="sibTrans" presStyleLbl="sibTrans2D1" presStyleIdx="0" presStyleCnt="0"/>
      <dgm:spPr/>
    </dgm:pt>
    <dgm:pt modelId="{697CB2DB-8611-4A60-9234-34637668281B}" type="pres">
      <dgm:prSet presAssocID="{B14AA147-E5C5-49B8-90AC-9D4A093D3C6F}" presName="compNode" presStyleCnt="0"/>
      <dgm:spPr/>
    </dgm:pt>
    <dgm:pt modelId="{A39073FB-ECA8-4ECC-93A2-6A4A4F512625}" type="pres">
      <dgm:prSet presAssocID="{B14AA147-E5C5-49B8-90AC-9D4A093D3C6F}" presName="iconBgRect" presStyleLbl="bgShp" presStyleIdx="2" presStyleCnt="4"/>
      <dgm:spPr/>
    </dgm:pt>
    <dgm:pt modelId="{25BBA282-D1AA-4353-9398-5C7444067D88}" type="pres">
      <dgm:prSet presAssocID="{B14AA147-E5C5-49B8-90AC-9D4A093D3C6F}"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Upward trend"/>
        </a:ext>
      </dgm:extLst>
    </dgm:pt>
    <dgm:pt modelId="{3ED2B74A-E326-4AFA-9BA1-3808AB717C14}" type="pres">
      <dgm:prSet presAssocID="{B14AA147-E5C5-49B8-90AC-9D4A093D3C6F}" presName="spaceRect" presStyleCnt="0"/>
      <dgm:spPr/>
    </dgm:pt>
    <dgm:pt modelId="{2D84EC1A-9301-45E1-83BC-DF88BEE008FD}" type="pres">
      <dgm:prSet presAssocID="{B14AA147-E5C5-49B8-90AC-9D4A093D3C6F}" presName="textRect" presStyleLbl="revTx" presStyleIdx="2" presStyleCnt="4">
        <dgm:presLayoutVars>
          <dgm:chMax val="1"/>
          <dgm:chPref val="1"/>
        </dgm:presLayoutVars>
      </dgm:prSet>
      <dgm:spPr/>
    </dgm:pt>
    <dgm:pt modelId="{D515909F-D9E1-4693-9793-25945AC8C37B}" type="pres">
      <dgm:prSet presAssocID="{A28CD963-7544-4B65-9B62-ABD626956B22}" presName="sibTrans" presStyleLbl="sibTrans2D1" presStyleIdx="0" presStyleCnt="0"/>
      <dgm:spPr/>
    </dgm:pt>
    <dgm:pt modelId="{00A45986-60D1-4ACE-AAE3-7B9656E54CCC}" type="pres">
      <dgm:prSet presAssocID="{BFE6EB5C-EE7B-4DBF-B091-966D1F066852}" presName="compNode" presStyleCnt="0"/>
      <dgm:spPr/>
    </dgm:pt>
    <dgm:pt modelId="{EC52A155-05FA-497A-BD1A-37769A5EFE9B}" type="pres">
      <dgm:prSet presAssocID="{BFE6EB5C-EE7B-4DBF-B091-966D1F066852}" presName="iconBgRect" presStyleLbl="bgShp" presStyleIdx="3" presStyleCnt="4"/>
      <dgm:spPr/>
    </dgm:pt>
    <dgm:pt modelId="{B1B2AC90-2E10-45E6-AB18-C3CEA221DDE0}" type="pres">
      <dgm:prSet presAssocID="{BFE6EB5C-EE7B-4DBF-B091-966D1F066852}"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Head with Gears"/>
        </a:ext>
      </dgm:extLst>
    </dgm:pt>
    <dgm:pt modelId="{5F06D6F4-12F7-4BC5-A150-3DBBD730197B}" type="pres">
      <dgm:prSet presAssocID="{BFE6EB5C-EE7B-4DBF-B091-966D1F066852}" presName="spaceRect" presStyleCnt="0"/>
      <dgm:spPr/>
    </dgm:pt>
    <dgm:pt modelId="{A54A35DA-CD82-45E9-BE03-87EDE311F68A}" type="pres">
      <dgm:prSet presAssocID="{BFE6EB5C-EE7B-4DBF-B091-966D1F066852}" presName="textRect" presStyleLbl="revTx" presStyleIdx="3" presStyleCnt="4">
        <dgm:presLayoutVars>
          <dgm:chMax val="1"/>
          <dgm:chPref val="1"/>
        </dgm:presLayoutVars>
      </dgm:prSet>
      <dgm:spPr/>
    </dgm:pt>
  </dgm:ptLst>
  <dgm:cxnLst>
    <dgm:cxn modelId="{B1DFC705-3A9B-D04A-B1FF-5A072B51B4C6}" type="presOf" srcId="{B14AA147-E5C5-49B8-90AC-9D4A093D3C6F}" destId="{2D84EC1A-9301-45E1-83BC-DF88BEE008FD}" srcOrd="0" destOrd="0" presId="urn:microsoft.com/office/officeart/2018/2/layout/IconCircleList"/>
    <dgm:cxn modelId="{CC3F5816-2519-BE48-9C8F-AC5122469302}" type="presOf" srcId="{859AD90F-4523-4E39-AE04-A7D0CA844FB6}" destId="{DA0592BA-6938-4C72-B4E9-C889595443A7}" srcOrd="0" destOrd="0" presId="urn:microsoft.com/office/officeart/2018/2/layout/IconCircleList"/>
    <dgm:cxn modelId="{854DAD1B-8AB8-7242-BD95-1B785D04FCBE}" type="presOf" srcId="{BFE6EB5C-EE7B-4DBF-B091-966D1F066852}" destId="{A54A35DA-CD82-45E9-BE03-87EDE311F68A}" srcOrd="0" destOrd="0" presId="urn:microsoft.com/office/officeart/2018/2/layout/IconCircleList"/>
    <dgm:cxn modelId="{106EC93B-C387-A249-B3F8-B25D00C31B38}" type="presOf" srcId="{686B6291-7C19-4AA9-94F7-611E4D92E24F}" destId="{7EE886F7-5535-4AC2-9553-948F8CF036A2}" srcOrd="0" destOrd="0" presId="urn:microsoft.com/office/officeart/2018/2/layout/IconCircleList"/>
    <dgm:cxn modelId="{BE70135A-88FE-4CC6-973A-795F1F8D4EA0}" srcId="{EC5F78C2-3B28-4678-9FA2-39886A3C8012}" destId="{BFE6EB5C-EE7B-4DBF-B091-966D1F066852}" srcOrd="3" destOrd="0" parTransId="{DCA7F0E2-B377-4451-806F-4A75E83022F6}" sibTransId="{2912DB52-5724-4AF6-BCCB-0550456E4CA0}"/>
    <dgm:cxn modelId="{EC86225E-C976-8B47-95D8-A5A2D7A07B19}" type="presOf" srcId="{EC5F78C2-3B28-4678-9FA2-39886A3C8012}" destId="{8A6F451D-07E2-4609-A144-604EAD9D11B9}" srcOrd="0" destOrd="0" presId="urn:microsoft.com/office/officeart/2018/2/layout/IconCircleList"/>
    <dgm:cxn modelId="{5CBF0768-7509-48DE-A168-99D9BEEF3F55}" srcId="{EC5F78C2-3B28-4678-9FA2-39886A3C8012}" destId="{366C3A9C-4A17-4571-A4B4-0487A0A79465}" srcOrd="1" destOrd="0" parTransId="{3B4B0A80-06CE-4BBF-992D-A4F754855AEA}" sibTransId="{686B6291-7C19-4AA9-94F7-611E4D92E24F}"/>
    <dgm:cxn modelId="{1DD3F88B-F2BE-7840-B8FF-D356318FE1FB}" type="presOf" srcId="{366C3A9C-4A17-4571-A4B4-0487A0A79465}" destId="{C873B914-98C6-40F5-A767-3A7D3D7A9BDD}" srcOrd="0" destOrd="0" presId="urn:microsoft.com/office/officeart/2018/2/layout/IconCircleList"/>
    <dgm:cxn modelId="{6ED569C1-1F12-FD4B-B6CF-2310CC0A4803}" type="presOf" srcId="{F2488DC9-B362-4BF2-B7CD-9BDB473C0F04}" destId="{2D90B64F-D474-4F5F-A0B3-7A6D1E608C16}" srcOrd="0" destOrd="0" presId="urn:microsoft.com/office/officeart/2018/2/layout/IconCircleList"/>
    <dgm:cxn modelId="{1BF3CCCB-35D6-445B-9824-FCB7E2D997F8}" srcId="{EC5F78C2-3B28-4678-9FA2-39886A3C8012}" destId="{B14AA147-E5C5-49B8-90AC-9D4A093D3C6F}" srcOrd="2" destOrd="0" parTransId="{C96EA2FD-E048-432A-B55A-AAA2A62D28F4}" sibTransId="{A28CD963-7544-4B65-9B62-ABD626956B22}"/>
    <dgm:cxn modelId="{29290ECC-8861-B043-A581-896593755EE8}" type="presOf" srcId="{A28CD963-7544-4B65-9B62-ABD626956B22}" destId="{D515909F-D9E1-4693-9793-25945AC8C37B}" srcOrd="0" destOrd="0" presId="urn:microsoft.com/office/officeart/2018/2/layout/IconCircleList"/>
    <dgm:cxn modelId="{626C34CD-3C3A-41FF-92B1-CC6B0D393078}" srcId="{EC5F78C2-3B28-4678-9FA2-39886A3C8012}" destId="{F2488DC9-B362-4BF2-B7CD-9BDB473C0F04}" srcOrd="0" destOrd="0" parTransId="{D2DC71D9-D74E-4C8C-9B54-1B48005374AA}" sibTransId="{859AD90F-4523-4E39-AE04-A7D0CA844FB6}"/>
    <dgm:cxn modelId="{7F3BA50F-8D90-2E49-A2C0-E2F1A9E58252}" type="presParOf" srcId="{8A6F451D-07E2-4609-A144-604EAD9D11B9}" destId="{BCBF125C-482A-4620-AC0C-2CB5C26AD69E}" srcOrd="0" destOrd="0" presId="urn:microsoft.com/office/officeart/2018/2/layout/IconCircleList"/>
    <dgm:cxn modelId="{DC20D357-317D-4149-B909-F1297E7C2C10}" type="presParOf" srcId="{BCBF125C-482A-4620-AC0C-2CB5C26AD69E}" destId="{E93F4DCC-9BAA-4652-A0AE-EA69136A67B1}" srcOrd="0" destOrd="0" presId="urn:microsoft.com/office/officeart/2018/2/layout/IconCircleList"/>
    <dgm:cxn modelId="{913F8695-C1CC-E147-A155-98CB63AD8B89}" type="presParOf" srcId="{E93F4DCC-9BAA-4652-A0AE-EA69136A67B1}" destId="{7B65B964-A05A-4C2A-B7EE-B9A93D39EA33}" srcOrd="0" destOrd="0" presId="urn:microsoft.com/office/officeart/2018/2/layout/IconCircleList"/>
    <dgm:cxn modelId="{44FDC29F-35E6-FD4B-A052-FDEB3F100C5E}" type="presParOf" srcId="{E93F4DCC-9BAA-4652-A0AE-EA69136A67B1}" destId="{7862AE65-1A23-4391-BA87-89E94024B707}" srcOrd="1" destOrd="0" presId="urn:microsoft.com/office/officeart/2018/2/layout/IconCircleList"/>
    <dgm:cxn modelId="{E305C843-1BC5-1347-9F4B-CDF6DF73E71D}" type="presParOf" srcId="{E93F4DCC-9BAA-4652-A0AE-EA69136A67B1}" destId="{A5D23E00-4293-49CD-B3F6-89246CC20F0A}" srcOrd="2" destOrd="0" presId="urn:microsoft.com/office/officeart/2018/2/layout/IconCircleList"/>
    <dgm:cxn modelId="{FA13128B-BCEB-9142-95D3-432EF1D1FE70}" type="presParOf" srcId="{E93F4DCC-9BAA-4652-A0AE-EA69136A67B1}" destId="{2D90B64F-D474-4F5F-A0B3-7A6D1E608C16}" srcOrd="3" destOrd="0" presId="urn:microsoft.com/office/officeart/2018/2/layout/IconCircleList"/>
    <dgm:cxn modelId="{703CE055-19CC-4F45-95F5-12C4277330B7}" type="presParOf" srcId="{BCBF125C-482A-4620-AC0C-2CB5C26AD69E}" destId="{DA0592BA-6938-4C72-B4E9-C889595443A7}" srcOrd="1" destOrd="0" presId="urn:microsoft.com/office/officeart/2018/2/layout/IconCircleList"/>
    <dgm:cxn modelId="{C313267B-0655-6846-B98C-185E799B024C}" type="presParOf" srcId="{BCBF125C-482A-4620-AC0C-2CB5C26AD69E}" destId="{D4A0FF94-96E5-4030-A587-CD415B2EEBC7}" srcOrd="2" destOrd="0" presId="urn:microsoft.com/office/officeart/2018/2/layout/IconCircleList"/>
    <dgm:cxn modelId="{02F7E9C3-D164-AB4A-9F37-B7BE5C672823}" type="presParOf" srcId="{D4A0FF94-96E5-4030-A587-CD415B2EEBC7}" destId="{A48863A7-39E3-4792-857F-041F1F472668}" srcOrd="0" destOrd="0" presId="urn:microsoft.com/office/officeart/2018/2/layout/IconCircleList"/>
    <dgm:cxn modelId="{B79E4A8B-BE13-B543-AA60-2F813D262D09}" type="presParOf" srcId="{D4A0FF94-96E5-4030-A587-CD415B2EEBC7}" destId="{8D555910-1E03-420E-89FB-5657A3BCAAE0}" srcOrd="1" destOrd="0" presId="urn:microsoft.com/office/officeart/2018/2/layout/IconCircleList"/>
    <dgm:cxn modelId="{C8293735-DD86-BA4C-9658-3A30C7BE2D17}" type="presParOf" srcId="{D4A0FF94-96E5-4030-A587-CD415B2EEBC7}" destId="{AE24492D-B3CD-41B6-AE22-CF47D4637DCA}" srcOrd="2" destOrd="0" presId="urn:microsoft.com/office/officeart/2018/2/layout/IconCircleList"/>
    <dgm:cxn modelId="{03926448-549F-5F46-A771-FF3E6DEE4993}" type="presParOf" srcId="{D4A0FF94-96E5-4030-A587-CD415B2EEBC7}" destId="{C873B914-98C6-40F5-A767-3A7D3D7A9BDD}" srcOrd="3" destOrd="0" presId="urn:microsoft.com/office/officeart/2018/2/layout/IconCircleList"/>
    <dgm:cxn modelId="{C1CCF826-B4C0-3243-B35E-A218582EB7F7}" type="presParOf" srcId="{BCBF125C-482A-4620-AC0C-2CB5C26AD69E}" destId="{7EE886F7-5535-4AC2-9553-948F8CF036A2}" srcOrd="3" destOrd="0" presId="urn:microsoft.com/office/officeart/2018/2/layout/IconCircleList"/>
    <dgm:cxn modelId="{86E89AE0-89A3-6242-826C-97D8E9BA8C27}" type="presParOf" srcId="{BCBF125C-482A-4620-AC0C-2CB5C26AD69E}" destId="{697CB2DB-8611-4A60-9234-34637668281B}" srcOrd="4" destOrd="0" presId="urn:microsoft.com/office/officeart/2018/2/layout/IconCircleList"/>
    <dgm:cxn modelId="{8E0F80B6-1958-0349-9A91-D4A19DFEF851}" type="presParOf" srcId="{697CB2DB-8611-4A60-9234-34637668281B}" destId="{A39073FB-ECA8-4ECC-93A2-6A4A4F512625}" srcOrd="0" destOrd="0" presId="urn:microsoft.com/office/officeart/2018/2/layout/IconCircleList"/>
    <dgm:cxn modelId="{98D99379-7E6A-EA48-BCF6-2322CC5896A0}" type="presParOf" srcId="{697CB2DB-8611-4A60-9234-34637668281B}" destId="{25BBA282-D1AA-4353-9398-5C7444067D88}" srcOrd="1" destOrd="0" presId="urn:microsoft.com/office/officeart/2018/2/layout/IconCircleList"/>
    <dgm:cxn modelId="{BF88D328-2E70-7543-8CB4-DA54EA552400}" type="presParOf" srcId="{697CB2DB-8611-4A60-9234-34637668281B}" destId="{3ED2B74A-E326-4AFA-9BA1-3808AB717C14}" srcOrd="2" destOrd="0" presId="urn:microsoft.com/office/officeart/2018/2/layout/IconCircleList"/>
    <dgm:cxn modelId="{F1C4340F-C93F-A247-9EAA-D6F17D7319DD}" type="presParOf" srcId="{697CB2DB-8611-4A60-9234-34637668281B}" destId="{2D84EC1A-9301-45E1-83BC-DF88BEE008FD}" srcOrd="3" destOrd="0" presId="urn:microsoft.com/office/officeart/2018/2/layout/IconCircleList"/>
    <dgm:cxn modelId="{8CAB5747-2E53-024A-8EE9-918447FD228D}" type="presParOf" srcId="{BCBF125C-482A-4620-AC0C-2CB5C26AD69E}" destId="{D515909F-D9E1-4693-9793-25945AC8C37B}" srcOrd="5" destOrd="0" presId="urn:microsoft.com/office/officeart/2018/2/layout/IconCircleList"/>
    <dgm:cxn modelId="{00E4B5A6-F49C-ED41-AA91-CDA57A37C521}" type="presParOf" srcId="{BCBF125C-482A-4620-AC0C-2CB5C26AD69E}" destId="{00A45986-60D1-4ACE-AAE3-7B9656E54CCC}" srcOrd="6" destOrd="0" presId="urn:microsoft.com/office/officeart/2018/2/layout/IconCircleList"/>
    <dgm:cxn modelId="{41ADB6AE-7B5A-E645-90C7-A9FD3843991A}" type="presParOf" srcId="{00A45986-60D1-4ACE-AAE3-7B9656E54CCC}" destId="{EC52A155-05FA-497A-BD1A-37769A5EFE9B}" srcOrd="0" destOrd="0" presId="urn:microsoft.com/office/officeart/2018/2/layout/IconCircleList"/>
    <dgm:cxn modelId="{42D8D2CC-D66D-7A44-9B6A-D0AD125A2BC8}" type="presParOf" srcId="{00A45986-60D1-4ACE-AAE3-7B9656E54CCC}" destId="{B1B2AC90-2E10-45E6-AB18-C3CEA221DDE0}" srcOrd="1" destOrd="0" presId="urn:microsoft.com/office/officeart/2018/2/layout/IconCircleList"/>
    <dgm:cxn modelId="{4753F999-EBCC-9740-8F90-327A2C706D41}" type="presParOf" srcId="{00A45986-60D1-4ACE-AAE3-7B9656E54CCC}" destId="{5F06D6F4-12F7-4BC5-A150-3DBBD730197B}" srcOrd="2" destOrd="0" presId="urn:microsoft.com/office/officeart/2018/2/layout/IconCircleList"/>
    <dgm:cxn modelId="{AD040F2B-AF89-734D-BDCE-893D182B1BC2}" type="presParOf" srcId="{00A45986-60D1-4ACE-AAE3-7B9656E54CCC}" destId="{A54A35DA-CD82-45E9-BE03-87EDE311F68A}" srcOrd="3" destOrd="0" presId="urn:microsoft.com/office/officeart/2018/2/layout/IconCircle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CCE4864-5073-9F42-9C10-52071B1FE85F}" type="doc">
      <dgm:prSet loTypeId="urn:microsoft.com/office/officeart/2005/8/layout/process1" loCatId="" qsTypeId="urn:microsoft.com/office/officeart/2005/8/quickstyle/simple1" qsCatId="simple" csTypeId="urn:microsoft.com/office/officeart/2005/8/colors/accent1_2" csCatId="accent1" phldr="1"/>
      <dgm:spPr/>
      <dgm:t>
        <a:bodyPr/>
        <a:lstStyle/>
        <a:p>
          <a:endParaRPr lang="en-US"/>
        </a:p>
      </dgm:t>
    </dgm:pt>
    <dgm:pt modelId="{2E2AB4E8-662F-064A-A383-C033EC9A58AF}">
      <dgm:prSet phldrT="[Text]" custT="1"/>
      <dgm:spPr/>
      <dgm:t>
        <a:bodyPr/>
        <a:lstStyle/>
        <a:p>
          <a:r>
            <a:rPr lang="en-US" sz="1800" dirty="0"/>
            <a:t>Data Collected from Kaggle</a:t>
          </a:r>
        </a:p>
        <a:p>
          <a:r>
            <a:rPr lang="en-US" sz="1800" dirty="0"/>
            <a:t>- Pitches, At-Bats, Games, Players Tables</a:t>
          </a:r>
        </a:p>
      </dgm:t>
    </dgm:pt>
    <dgm:pt modelId="{701D0390-E19A-2A44-9233-52A6D1837564}" type="parTrans" cxnId="{6B468074-8E0D-3C42-9BA6-5C5ADAA9588C}">
      <dgm:prSet/>
      <dgm:spPr/>
      <dgm:t>
        <a:bodyPr/>
        <a:lstStyle/>
        <a:p>
          <a:endParaRPr lang="en-US"/>
        </a:p>
      </dgm:t>
    </dgm:pt>
    <dgm:pt modelId="{65277ED5-C965-0441-B561-B9B876BF916E}" type="sibTrans" cxnId="{6B468074-8E0D-3C42-9BA6-5C5ADAA9588C}">
      <dgm:prSet/>
      <dgm:spPr/>
      <dgm:t>
        <a:bodyPr/>
        <a:lstStyle/>
        <a:p>
          <a:endParaRPr lang="en-US"/>
        </a:p>
      </dgm:t>
    </dgm:pt>
    <dgm:pt modelId="{24E6D670-677B-D743-993D-63675B9F7234}">
      <dgm:prSet phldrT="[Text]" custT="1"/>
      <dgm:spPr/>
      <dgm:t>
        <a:bodyPr/>
        <a:lstStyle/>
        <a:p>
          <a:r>
            <a:rPr lang="en-US" sz="1600" dirty="0"/>
            <a:t>K-Means Clustering of Hitter Statistics</a:t>
          </a:r>
        </a:p>
      </dgm:t>
    </dgm:pt>
    <dgm:pt modelId="{A4B5D142-F367-C740-9AFC-86FF7F82DC0A}" type="parTrans" cxnId="{F6AA1961-6001-9243-B994-1D909BEA2D58}">
      <dgm:prSet/>
      <dgm:spPr/>
      <dgm:t>
        <a:bodyPr/>
        <a:lstStyle/>
        <a:p>
          <a:endParaRPr lang="en-US"/>
        </a:p>
      </dgm:t>
    </dgm:pt>
    <dgm:pt modelId="{A71E9BEB-60F6-3C41-98CA-AE3782293532}" type="sibTrans" cxnId="{F6AA1961-6001-9243-B994-1D909BEA2D58}">
      <dgm:prSet/>
      <dgm:spPr/>
      <dgm:t>
        <a:bodyPr/>
        <a:lstStyle/>
        <a:p>
          <a:endParaRPr lang="en-US"/>
        </a:p>
      </dgm:t>
    </dgm:pt>
    <dgm:pt modelId="{E1B98EA5-B56B-8F41-99C2-73CE2E600E07}">
      <dgm:prSet phldrT="[Text]" custT="1"/>
      <dgm:spPr/>
      <dgm:t>
        <a:bodyPr/>
        <a:lstStyle/>
        <a:p>
          <a:r>
            <a:rPr lang="en-US" sz="1600" dirty="0"/>
            <a:t>PostgreSQL Database created and queried</a:t>
          </a:r>
        </a:p>
        <a:p>
          <a:r>
            <a:rPr lang="en-US" sz="1600" dirty="0"/>
            <a:t>- Features for modeling joined</a:t>
          </a:r>
        </a:p>
        <a:p>
          <a:r>
            <a:rPr lang="en-US" sz="1600" dirty="0"/>
            <a:t>- Pitcher Stats engineered</a:t>
          </a:r>
        </a:p>
      </dgm:t>
    </dgm:pt>
    <dgm:pt modelId="{EECA965B-4755-E64C-8E5B-FC14B7BFC742}" type="sibTrans" cxnId="{1D5EC2ED-A5E7-6B4F-B76C-D1379B146541}">
      <dgm:prSet/>
      <dgm:spPr/>
      <dgm:t>
        <a:bodyPr/>
        <a:lstStyle/>
        <a:p>
          <a:endParaRPr lang="en-US"/>
        </a:p>
      </dgm:t>
    </dgm:pt>
    <dgm:pt modelId="{4BC800C8-FF6B-104F-A9DE-CBD39DFB1048}" type="parTrans" cxnId="{1D5EC2ED-A5E7-6B4F-B76C-D1379B146541}">
      <dgm:prSet/>
      <dgm:spPr/>
      <dgm:t>
        <a:bodyPr/>
        <a:lstStyle/>
        <a:p>
          <a:endParaRPr lang="en-US"/>
        </a:p>
      </dgm:t>
    </dgm:pt>
    <dgm:pt modelId="{9D682CFB-64FC-7844-816B-A901FB3FDB02}">
      <dgm:prSet custT="1"/>
      <dgm:spPr/>
      <dgm:t>
        <a:bodyPr/>
        <a:lstStyle/>
        <a:p>
          <a:r>
            <a:rPr lang="en-US" sz="1600" dirty="0"/>
            <a:t>- Data Cleaning</a:t>
          </a:r>
        </a:p>
        <a:p>
          <a:r>
            <a:rPr lang="en-US" sz="1600" dirty="0"/>
            <a:t>- Exploratory Data Analysis</a:t>
          </a:r>
        </a:p>
        <a:p>
          <a:r>
            <a:rPr lang="en-US" sz="1600" dirty="0"/>
            <a:t>- Modeling Preparation</a:t>
          </a:r>
        </a:p>
      </dgm:t>
    </dgm:pt>
    <dgm:pt modelId="{6A34591D-4029-B340-8AE9-505EFD9D86FB}" type="sibTrans" cxnId="{68910662-C79E-EC47-81E1-15A432005AD0}">
      <dgm:prSet/>
      <dgm:spPr/>
      <dgm:t>
        <a:bodyPr/>
        <a:lstStyle/>
        <a:p>
          <a:endParaRPr lang="en-US"/>
        </a:p>
      </dgm:t>
    </dgm:pt>
    <dgm:pt modelId="{CE609AC1-455E-6A4E-B194-4E0CD1F5B1C4}" type="parTrans" cxnId="{68910662-C79E-EC47-81E1-15A432005AD0}">
      <dgm:prSet/>
      <dgm:spPr/>
      <dgm:t>
        <a:bodyPr/>
        <a:lstStyle/>
        <a:p>
          <a:endParaRPr lang="en-US"/>
        </a:p>
      </dgm:t>
    </dgm:pt>
    <dgm:pt modelId="{BCA24E11-244C-7645-9C05-827D4658A690}">
      <dgm:prSet custT="1"/>
      <dgm:spPr/>
      <dgm:t>
        <a:bodyPr/>
        <a:lstStyle/>
        <a:p>
          <a:r>
            <a:rPr lang="en-US" sz="1600" dirty="0"/>
            <a:t>Multiclass Classification Modeling</a:t>
          </a:r>
        </a:p>
        <a:p>
          <a:r>
            <a:rPr lang="en-US" sz="1600" dirty="0"/>
            <a:t>- </a:t>
          </a:r>
          <a:r>
            <a:rPr lang="en-US" sz="1600" dirty="0" err="1"/>
            <a:t>XGBoost</a:t>
          </a:r>
          <a:r>
            <a:rPr lang="en-US" sz="1600" dirty="0"/>
            <a:t> / Random Forest Classifiers</a:t>
          </a:r>
        </a:p>
      </dgm:t>
    </dgm:pt>
    <dgm:pt modelId="{D24CB853-6C9F-5645-B569-AA4DFFC5639E}" type="sibTrans" cxnId="{7A0423CA-571C-C743-B038-9A6C7E5368DF}">
      <dgm:prSet/>
      <dgm:spPr/>
      <dgm:t>
        <a:bodyPr/>
        <a:lstStyle/>
        <a:p>
          <a:endParaRPr lang="en-US"/>
        </a:p>
      </dgm:t>
    </dgm:pt>
    <dgm:pt modelId="{600D83F0-53AA-0349-BF57-526704665DE1}" type="parTrans" cxnId="{7A0423CA-571C-C743-B038-9A6C7E5368DF}">
      <dgm:prSet/>
      <dgm:spPr/>
      <dgm:t>
        <a:bodyPr/>
        <a:lstStyle/>
        <a:p>
          <a:endParaRPr lang="en-US"/>
        </a:p>
      </dgm:t>
    </dgm:pt>
    <dgm:pt modelId="{E3F87BC4-A399-3541-8AE3-5783D8A662FA}">
      <dgm:prSet custT="1"/>
      <dgm:spPr/>
      <dgm:t>
        <a:bodyPr/>
        <a:lstStyle/>
        <a:p>
          <a:r>
            <a:rPr lang="en-US" sz="1600" dirty="0"/>
            <a:t>Regression for Pitch Location X and Y Coordinates</a:t>
          </a:r>
        </a:p>
        <a:p>
          <a:r>
            <a:rPr lang="en-US" sz="1600" dirty="0"/>
            <a:t>- Linear Regression, Random Forest Regressor</a:t>
          </a:r>
        </a:p>
      </dgm:t>
    </dgm:pt>
    <dgm:pt modelId="{5AFDCD90-E4A9-ED4D-8327-BCF3EFEAC729}" type="sibTrans" cxnId="{7AB793C2-2BC8-8943-9912-F8BC02CA686C}">
      <dgm:prSet/>
      <dgm:spPr/>
      <dgm:t>
        <a:bodyPr/>
        <a:lstStyle/>
        <a:p>
          <a:endParaRPr lang="en-US"/>
        </a:p>
      </dgm:t>
    </dgm:pt>
    <dgm:pt modelId="{F2AC4847-0416-F146-879B-99925E388A37}" type="parTrans" cxnId="{7AB793C2-2BC8-8943-9912-F8BC02CA686C}">
      <dgm:prSet/>
      <dgm:spPr/>
      <dgm:t>
        <a:bodyPr/>
        <a:lstStyle/>
        <a:p>
          <a:endParaRPr lang="en-US"/>
        </a:p>
      </dgm:t>
    </dgm:pt>
    <dgm:pt modelId="{E00515D6-B211-B94A-8387-82EF8E8378FB}" type="pres">
      <dgm:prSet presAssocID="{7CCE4864-5073-9F42-9C10-52071B1FE85F}" presName="Name0" presStyleCnt="0">
        <dgm:presLayoutVars>
          <dgm:dir/>
          <dgm:resizeHandles val="exact"/>
        </dgm:presLayoutVars>
      </dgm:prSet>
      <dgm:spPr/>
    </dgm:pt>
    <dgm:pt modelId="{0B7FC248-ECEB-D64F-8338-51D988E9DD25}" type="pres">
      <dgm:prSet presAssocID="{2E2AB4E8-662F-064A-A383-C033EC9A58AF}" presName="node" presStyleLbl="node1" presStyleIdx="0" presStyleCnt="6" custScaleX="233537" custScaleY="110797" custLinFactNeighborX="1990" custLinFactNeighborY="-13070">
        <dgm:presLayoutVars>
          <dgm:bulletEnabled val="1"/>
        </dgm:presLayoutVars>
      </dgm:prSet>
      <dgm:spPr/>
    </dgm:pt>
    <dgm:pt modelId="{45A9C02E-A233-DA42-9799-0C3F00DBBDA4}" type="pres">
      <dgm:prSet presAssocID="{65277ED5-C965-0441-B561-B9B876BF916E}" presName="sibTrans" presStyleLbl="sibTrans2D1" presStyleIdx="0" presStyleCnt="5" custScaleX="154830" custScaleY="127449"/>
      <dgm:spPr/>
    </dgm:pt>
    <dgm:pt modelId="{B6B2E355-4F35-4941-AF80-5A8341C60EFD}" type="pres">
      <dgm:prSet presAssocID="{65277ED5-C965-0441-B561-B9B876BF916E}" presName="connectorText" presStyleLbl="sibTrans2D1" presStyleIdx="0" presStyleCnt="5"/>
      <dgm:spPr/>
    </dgm:pt>
    <dgm:pt modelId="{1CF0D843-D6C9-2E46-8416-EAE3E47CCDA2}" type="pres">
      <dgm:prSet presAssocID="{E1B98EA5-B56B-8F41-99C2-73CE2E600E07}" presName="node" presStyleLbl="node1" presStyleIdx="1" presStyleCnt="6" custScaleX="199555" custScaleY="131249" custLinFactNeighborX="49389" custLinFactNeighborY="-11351">
        <dgm:presLayoutVars>
          <dgm:bulletEnabled val="1"/>
        </dgm:presLayoutVars>
      </dgm:prSet>
      <dgm:spPr/>
    </dgm:pt>
    <dgm:pt modelId="{295BF62C-5A29-7140-B266-B8E648DBE450}" type="pres">
      <dgm:prSet presAssocID="{EECA965B-4755-E64C-8E5B-FC14B7BFC742}" presName="sibTrans" presStyleLbl="sibTrans2D1" presStyleIdx="1" presStyleCnt="5" custAng="16112202" custFlipVert="1" custScaleX="587458" custScaleY="115604" custLinFactX="500000" custLinFactY="-338875" custLinFactNeighborX="574753" custLinFactNeighborY="-400000"/>
      <dgm:spPr/>
    </dgm:pt>
    <dgm:pt modelId="{173785FD-EB3B-9E4B-8BBA-5DC589E7C01E}" type="pres">
      <dgm:prSet presAssocID="{EECA965B-4755-E64C-8E5B-FC14B7BFC742}" presName="connectorText" presStyleLbl="sibTrans2D1" presStyleIdx="1" presStyleCnt="5"/>
      <dgm:spPr/>
    </dgm:pt>
    <dgm:pt modelId="{D4CBC053-B070-8949-B08F-4C0D23551B19}" type="pres">
      <dgm:prSet presAssocID="{24E6D670-677B-D743-993D-63675B9F7234}" presName="node" presStyleLbl="node1" presStyleIdx="2" presStyleCnt="6" custScaleX="204685" custScaleY="51568" custLinFactX="-141937" custLinFactNeighborX="-200000" custLinFactNeighborY="90058">
        <dgm:presLayoutVars>
          <dgm:bulletEnabled val="1"/>
        </dgm:presLayoutVars>
      </dgm:prSet>
      <dgm:spPr/>
    </dgm:pt>
    <dgm:pt modelId="{DC506064-0172-334B-A0F5-D08CE6F514D6}" type="pres">
      <dgm:prSet presAssocID="{A71E9BEB-60F6-3C41-98CA-AE3782293532}" presName="sibTrans" presStyleLbl="sibTrans2D1" presStyleIdx="2" presStyleCnt="5" custScaleX="77085" custScaleY="121467" custLinFactY="100000" custLinFactNeighborX="5474" custLinFactNeighborY="178269"/>
      <dgm:spPr/>
    </dgm:pt>
    <dgm:pt modelId="{A4C16F75-EEF3-C44E-AFB6-62DEC1503383}" type="pres">
      <dgm:prSet presAssocID="{A71E9BEB-60F6-3C41-98CA-AE3782293532}" presName="connectorText" presStyleLbl="sibTrans2D1" presStyleIdx="2" presStyleCnt="5"/>
      <dgm:spPr/>
    </dgm:pt>
    <dgm:pt modelId="{8795B93A-EFA4-AB45-B462-A21F2EF8D432}" type="pres">
      <dgm:prSet presAssocID="{9D682CFB-64FC-7844-816B-A901FB3FDB02}" presName="node" presStyleLbl="node1" presStyleIdx="3" presStyleCnt="6" custScaleX="165191" custScaleY="123572" custLinFactX="-100000" custLinFactNeighborX="-173783" custLinFactNeighborY="-8018">
        <dgm:presLayoutVars>
          <dgm:bulletEnabled val="1"/>
        </dgm:presLayoutVars>
      </dgm:prSet>
      <dgm:spPr/>
    </dgm:pt>
    <dgm:pt modelId="{3299B8F0-B642-F545-9922-F8DF0838C264}" type="pres">
      <dgm:prSet presAssocID="{6A34591D-4029-B340-8AE9-505EFD9D86FB}" presName="sibTrans" presStyleLbl="sibTrans2D1" presStyleIdx="3" presStyleCnt="5"/>
      <dgm:spPr/>
    </dgm:pt>
    <dgm:pt modelId="{A5E5E588-BDB8-AB40-B0C6-A1BF053A056B}" type="pres">
      <dgm:prSet presAssocID="{6A34591D-4029-B340-8AE9-505EFD9D86FB}" presName="connectorText" presStyleLbl="sibTrans2D1" presStyleIdx="3" presStyleCnt="5"/>
      <dgm:spPr/>
    </dgm:pt>
    <dgm:pt modelId="{1C432563-5367-4842-9B3A-6503B123B9BD}" type="pres">
      <dgm:prSet presAssocID="{BCA24E11-244C-7645-9C05-827D4658A690}" presName="node" presStyleLbl="node1" presStyleIdx="4" presStyleCnt="6" custScaleX="193362" custScaleY="98904" custLinFactX="-65125" custLinFactNeighborX="-100000" custLinFactNeighborY="-6661">
        <dgm:presLayoutVars>
          <dgm:bulletEnabled val="1"/>
        </dgm:presLayoutVars>
      </dgm:prSet>
      <dgm:spPr/>
    </dgm:pt>
    <dgm:pt modelId="{099C4332-FD59-8D4C-A2D9-D4B3503305EB}" type="pres">
      <dgm:prSet presAssocID="{D24CB853-6C9F-5645-B569-AA4DFFC5639E}" presName="sibTrans" presStyleLbl="sibTrans2D1" presStyleIdx="4" presStyleCnt="5"/>
      <dgm:spPr/>
    </dgm:pt>
    <dgm:pt modelId="{EB359324-5EC5-6140-AEA9-55B56584C466}" type="pres">
      <dgm:prSet presAssocID="{D24CB853-6C9F-5645-B569-AA4DFFC5639E}" presName="connectorText" presStyleLbl="sibTrans2D1" presStyleIdx="4" presStyleCnt="5"/>
      <dgm:spPr/>
    </dgm:pt>
    <dgm:pt modelId="{3BE3448A-0354-824D-B6CD-15EBC93A2FC9}" type="pres">
      <dgm:prSet presAssocID="{E3F87BC4-A399-3541-8AE3-5783D8A662FA}" presName="node" presStyleLbl="node1" presStyleIdx="5" presStyleCnt="6" custScaleX="169966" custScaleY="104968" custLinFactX="-5186" custLinFactNeighborX="-100000" custLinFactNeighborY="-6681">
        <dgm:presLayoutVars>
          <dgm:bulletEnabled val="1"/>
        </dgm:presLayoutVars>
      </dgm:prSet>
      <dgm:spPr/>
    </dgm:pt>
  </dgm:ptLst>
  <dgm:cxnLst>
    <dgm:cxn modelId="{6338921F-FFA2-A444-B4AA-5E976FC4D471}" type="presOf" srcId="{24E6D670-677B-D743-993D-63675B9F7234}" destId="{D4CBC053-B070-8949-B08F-4C0D23551B19}" srcOrd="0" destOrd="0" presId="urn:microsoft.com/office/officeart/2005/8/layout/process1"/>
    <dgm:cxn modelId="{D7FFFF39-C585-F245-A2BB-F602F02A3FE4}" type="presOf" srcId="{2E2AB4E8-662F-064A-A383-C033EC9A58AF}" destId="{0B7FC248-ECEB-D64F-8338-51D988E9DD25}" srcOrd="0" destOrd="0" presId="urn:microsoft.com/office/officeart/2005/8/layout/process1"/>
    <dgm:cxn modelId="{FE0F3D3B-1A57-9E45-B43E-3696F54F4B5F}" type="presOf" srcId="{D24CB853-6C9F-5645-B569-AA4DFFC5639E}" destId="{099C4332-FD59-8D4C-A2D9-D4B3503305EB}" srcOrd="0" destOrd="0" presId="urn:microsoft.com/office/officeart/2005/8/layout/process1"/>
    <dgm:cxn modelId="{A26E2842-476A-4F4D-97E1-375D6FCE8339}" type="presOf" srcId="{65277ED5-C965-0441-B561-B9B876BF916E}" destId="{45A9C02E-A233-DA42-9799-0C3F00DBBDA4}" srcOrd="0" destOrd="0" presId="urn:microsoft.com/office/officeart/2005/8/layout/process1"/>
    <dgm:cxn modelId="{27FCAA5C-4357-924C-B383-8F874F3C90BE}" type="presOf" srcId="{6A34591D-4029-B340-8AE9-505EFD9D86FB}" destId="{A5E5E588-BDB8-AB40-B0C6-A1BF053A056B}" srcOrd="1" destOrd="0" presId="urn:microsoft.com/office/officeart/2005/8/layout/process1"/>
    <dgm:cxn modelId="{F6AA1961-6001-9243-B994-1D909BEA2D58}" srcId="{7CCE4864-5073-9F42-9C10-52071B1FE85F}" destId="{24E6D670-677B-D743-993D-63675B9F7234}" srcOrd="2" destOrd="0" parTransId="{A4B5D142-F367-C740-9AFC-86FF7F82DC0A}" sibTransId="{A71E9BEB-60F6-3C41-98CA-AE3782293532}"/>
    <dgm:cxn modelId="{68910662-C79E-EC47-81E1-15A432005AD0}" srcId="{7CCE4864-5073-9F42-9C10-52071B1FE85F}" destId="{9D682CFB-64FC-7844-816B-A901FB3FDB02}" srcOrd="3" destOrd="0" parTransId="{CE609AC1-455E-6A4E-B194-4E0CD1F5B1C4}" sibTransId="{6A34591D-4029-B340-8AE9-505EFD9D86FB}"/>
    <dgm:cxn modelId="{20C61263-D545-8F45-812F-7CFDA3BA2427}" type="presOf" srcId="{EECA965B-4755-E64C-8E5B-FC14B7BFC742}" destId="{173785FD-EB3B-9E4B-8BBA-5DC589E7C01E}" srcOrd="1" destOrd="0" presId="urn:microsoft.com/office/officeart/2005/8/layout/process1"/>
    <dgm:cxn modelId="{F551ED63-6930-6B4B-A7EF-86898A5E8D6C}" type="presOf" srcId="{7CCE4864-5073-9F42-9C10-52071B1FE85F}" destId="{E00515D6-B211-B94A-8387-82EF8E8378FB}" srcOrd="0" destOrd="0" presId="urn:microsoft.com/office/officeart/2005/8/layout/process1"/>
    <dgm:cxn modelId="{8865ED6E-6AD5-C347-8162-13F1292F4E54}" type="presOf" srcId="{6A34591D-4029-B340-8AE9-505EFD9D86FB}" destId="{3299B8F0-B642-F545-9922-F8DF0838C264}" srcOrd="0" destOrd="0" presId="urn:microsoft.com/office/officeart/2005/8/layout/process1"/>
    <dgm:cxn modelId="{BF9D0470-C759-D344-805D-C3CD2A60D536}" type="presOf" srcId="{BCA24E11-244C-7645-9C05-827D4658A690}" destId="{1C432563-5367-4842-9B3A-6503B123B9BD}" srcOrd="0" destOrd="0" presId="urn:microsoft.com/office/officeart/2005/8/layout/process1"/>
    <dgm:cxn modelId="{6B468074-8E0D-3C42-9BA6-5C5ADAA9588C}" srcId="{7CCE4864-5073-9F42-9C10-52071B1FE85F}" destId="{2E2AB4E8-662F-064A-A383-C033EC9A58AF}" srcOrd="0" destOrd="0" parTransId="{701D0390-E19A-2A44-9233-52A6D1837564}" sibTransId="{65277ED5-C965-0441-B561-B9B876BF916E}"/>
    <dgm:cxn modelId="{EA79A77A-1A6F-2244-8EC7-FCE09437F46C}" type="presOf" srcId="{E1B98EA5-B56B-8F41-99C2-73CE2E600E07}" destId="{1CF0D843-D6C9-2E46-8416-EAE3E47CCDA2}" srcOrd="0" destOrd="0" presId="urn:microsoft.com/office/officeart/2005/8/layout/process1"/>
    <dgm:cxn modelId="{1983599B-7C48-694C-A1A9-E5D3D96CF475}" type="presOf" srcId="{9D682CFB-64FC-7844-816B-A901FB3FDB02}" destId="{8795B93A-EFA4-AB45-B462-A21F2EF8D432}" srcOrd="0" destOrd="0" presId="urn:microsoft.com/office/officeart/2005/8/layout/process1"/>
    <dgm:cxn modelId="{3DC41FB1-3E4D-9048-A8E9-47B500205919}" type="presOf" srcId="{D24CB853-6C9F-5645-B569-AA4DFFC5639E}" destId="{EB359324-5EC5-6140-AEA9-55B56584C466}" srcOrd="1" destOrd="0" presId="urn:microsoft.com/office/officeart/2005/8/layout/process1"/>
    <dgm:cxn modelId="{7AB793C2-2BC8-8943-9912-F8BC02CA686C}" srcId="{7CCE4864-5073-9F42-9C10-52071B1FE85F}" destId="{E3F87BC4-A399-3541-8AE3-5783D8A662FA}" srcOrd="5" destOrd="0" parTransId="{F2AC4847-0416-F146-879B-99925E388A37}" sibTransId="{5AFDCD90-E4A9-ED4D-8327-BCF3EFEAC729}"/>
    <dgm:cxn modelId="{7A0423CA-571C-C743-B038-9A6C7E5368DF}" srcId="{7CCE4864-5073-9F42-9C10-52071B1FE85F}" destId="{BCA24E11-244C-7645-9C05-827D4658A690}" srcOrd="4" destOrd="0" parTransId="{600D83F0-53AA-0349-BF57-526704665DE1}" sibTransId="{D24CB853-6C9F-5645-B569-AA4DFFC5639E}"/>
    <dgm:cxn modelId="{2D5E9DD2-426D-A84E-AD05-AB260CBE5142}" type="presOf" srcId="{65277ED5-C965-0441-B561-B9B876BF916E}" destId="{B6B2E355-4F35-4941-AF80-5A8341C60EFD}" srcOrd="1" destOrd="0" presId="urn:microsoft.com/office/officeart/2005/8/layout/process1"/>
    <dgm:cxn modelId="{FE5631D7-403F-9745-AFF8-CE046FC1C50A}" type="presOf" srcId="{EECA965B-4755-E64C-8E5B-FC14B7BFC742}" destId="{295BF62C-5A29-7140-B266-B8E648DBE450}" srcOrd="0" destOrd="0" presId="urn:microsoft.com/office/officeart/2005/8/layout/process1"/>
    <dgm:cxn modelId="{E40823D9-8C0C-C94C-926E-51BEA69AEA19}" type="presOf" srcId="{E3F87BC4-A399-3541-8AE3-5783D8A662FA}" destId="{3BE3448A-0354-824D-B6CD-15EBC93A2FC9}" srcOrd="0" destOrd="0" presId="urn:microsoft.com/office/officeart/2005/8/layout/process1"/>
    <dgm:cxn modelId="{A3525ADB-FDEC-CF4D-AB1E-04BE5A00F621}" type="presOf" srcId="{A71E9BEB-60F6-3C41-98CA-AE3782293532}" destId="{DC506064-0172-334B-A0F5-D08CE6F514D6}" srcOrd="0" destOrd="0" presId="urn:microsoft.com/office/officeart/2005/8/layout/process1"/>
    <dgm:cxn modelId="{3F9588E1-B77D-7B41-88DC-D7E4239E7ABA}" type="presOf" srcId="{A71E9BEB-60F6-3C41-98CA-AE3782293532}" destId="{A4C16F75-EEF3-C44E-AFB6-62DEC1503383}" srcOrd="1" destOrd="0" presId="urn:microsoft.com/office/officeart/2005/8/layout/process1"/>
    <dgm:cxn modelId="{1D5EC2ED-A5E7-6B4F-B76C-D1379B146541}" srcId="{7CCE4864-5073-9F42-9C10-52071B1FE85F}" destId="{E1B98EA5-B56B-8F41-99C2-73CE2E600E07}" srcOrd="1" destOrd="0" parTransId="{4BC800C8-FF6B-104F-A9DE-CBD39DFB1048}" sibTransId="{EECA965B-4755-E64C-8E5B-FC14B7BFC742}"/>
    <dgm:cxn modelId="{6BA83639-E557-1A49-9995-3B10C515712F}" type="presParOf" srcId="{E00515D6-B211-B94A-8387-82EF8E8378FB}" destId="{0B7FC248-ECEB-D64F-8338-51D988E9DD25}" srcOrd="0" destOrd="0" presId="urn:microsoft.com/office/officeart/2005/8/layout/process1"/>
    <dgm:cxn modelId="{F20C5691-E923-EC40-8A92-ABC2FBFC10A2}" type="presParOf" srcId="{E00515D6-B211-B94A-8387-82EF8E8378FB}" destId="{45A9C02E-A233-DA42-9799-0C3F00DBBDA4}" srcOrd="1" destOrd="0" presId="urn:microsoft.com/office/officeart/2005/8/layout/process1"/>
    <dgm:cxn modelId="{202B311D-12B9-B445-83A1-2825648414B4}" type="presParOf" srcId="{45A9C02E-A233-DA42-9799-0C3F00DBBDA4}" destId="{B6B2E355-4F35-4941-AF80-5A8341C60EFD}" srcOrd="0" destOrd="0" presId="urn:microsoft.com/office/officeart/2005/8/layout/process1"/>
    <dgm:cxn modelId="{35DCC9A1-2FAA-A540-B3E9-32A40BA690F6}" type="presParOf" srcId="{E00515D6-B211-B94A-8387-82EF8E8378FB}" destId="{1CF0D843-D6C9-2E46-8416-EAE3E47CCDA2}" srcOrd="2" destOrd="0" presId="urn:microsoft.com/office/officeart/2005/8/layout/process1"/>
    <dgm:cxn modelId="{7F8351A6-1F20-DC46-B903-733F7DD3D252}" type="presParOf" srcId="{E00515D6-B211-B94A-8387-82EF8E8378FB}" destId="{295BF62C-5A29-7140-B266-B8E648DBE450}" srcOrd="3" destOrd="0" presId="urn:microsoft.com/office/officeart/2005/8/layout/process1"/>
    <dgm:cxn modelId="{50A7624A-4E4B-F242-BCDF-02E1DEE7C7D8}" type="presParOf" srcId="{295BF62C-5A29-7140-B266-B8E648DBE450}" destId="{173785FD-EB3B-9E4B-8BBA-5DC589E7C01E}" srcOrd="0" destOrd="0" presId="urn:microsoft.com/office/officeart/2005/8/layout/process1"/>
    <dgm:cxn modelId="{866AA1E8-9838-2C49-92E2-98BED5FAB79D}" type="presParOf" srcId="{E00515D6-B211-B94A-8387-82EF8E8378FB}" destId="{D4CBC053-B070-8949-B08F-4C0D23551B19}" srcOrd="4" destOrd="0" presId="urn:microsoft.com/office/officeart/2005/8/layout/process1"/>
    <dgm:cxn modelId="{954807D6-6703-E24F-808B-AEE535391DCB}" type="presParOf" srcId="{E00515D6-B211-B94A-8387-82EF8E8378FB}" destId="{DC506064-0172-334B-A0F5-D08CE6F514D6}" srcOrd="5" destOrd="0" presId="urn:microsoft.com/office/officeart/2005/8/layout/process1"/>
    <dgm:cxn modelId="{0490869F-15B5-2C46-9DDF-44B2B7E83DA2}" type="presParOf" srcId="{DC506064-0172-334B-A0F5-D08CE6F514D6}" destId="{A4C16F75-EEF3-C44E-AFB6-62DEC1503383}" srcOrd="0" destOrd="0" presId="urn:microsoft.com/office/officeart/2005/8/layout/process1"/>
    <dgm:cxn modelId="{2462C4C3-84A9-2D46-A5DB-6CCEDA0B9D65}" type="presParOf" srcId="{E00515D6-B211-B94A-8387-82EF8E8378FB}" destId="{8795B93A-EFA4-AB45-B462-A21F2EF8D432}" srcOrd="6" destOrd="0" presId="urn:microsoft.com/office/officeart/2005/8/layout/process1"/>
    <dgm:cxn modelId="{C6446014-9CFF-C34D-BBEB-2E3D88016C53}" type="presParOf" srcId="{E00515D6-B211-B94A-8387-82EF8E8378FB}" destId="{3299B8F0-B642-F545-9922-F8DF0838C264}" srcOrd="7" destOrd="0" presId="urn:microsoft.com/office/officeart/2005/8/layout/process1"/>
    <dgm:cxn modelId="{9FF53D53-2426-CA43-88B8-C954D00FC613}" type="presParOf" srcId="{3299B8F0-B642-F545-9922-F8DF0838C264}" destId="{A5E5E588-BDB8-AB40-B0C6-A1BF053A056B}" srcOrd="0" destOrd="0" presId="urn:microsoft.com/office/officeart/2005/8/layout/process1"/>
    <dgm:cxn modelId="{1E749FCD-F444-B94F-A832-60DBAAE7ACC0}" type="presParOf" srcId="{E00515D6-B211-B94A-8387-82EF8E8378FB}" destId="{1C432563-5367-4842-9B3A-6503B123B9BD}" srcOrd="8" destOrd="0" presId="urn:microsoft.com/office/officeart/2005/8/layout/process1"/>
    <dgm:cxn modelId="{34C98CFD-2B80-A145-A579-E13B5A0D2DAB}" type="presParOf" srcId="{E00515D6-B211-B94A-8387-82EF8E8378FB}" destId="{099C4332-FD59-8D4C-A2D9-D4B3503305EB}" srcOrd="9" destOrd="0" presId="urn:microsoft.com/office/officeart/2005/8/layout/process1"/>
    <dgm:cxn modelId="{2C0DDB46-2E09-D443-B938-C8058C350F31}" type="presParOf" srcId="{099C4332-FD59-8D4C-A2D9-D4B3503305EB}" destId="{EB359324-5EC5-6140-AEA9-55B56584C466}" srcOrd="0" destOrd="0" presId="urn:microsoft.com/office/officeart/2005/8/layout/process1"/>
    <dgm:cxn modelId="{545FE95B-112F-6349-BC71-94599699082E}" type="presParOf" srcId="{E00515D6-B211-B94A-8387-82EF8E8378FB}" destId="{3BE3448A-0354-824D-B6CD-15EBC93A2FC9}" srcOrd="10"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C678517-588A-4250-B14F-2EA8B07DEC37}"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8AEE10B3-2EAC-46D8-9EC1-F9A8C7DBF7EF}">
      <dgm:prSet/>
      <dgm:spPr/>
      <dgm:t>
        <a:bodyPr/>
        <a:lstStyle/>
        <a:p>
          <a:r>
            <a:rPr lang="en-US" b="1" dirty="0"/>
            <a:t>Game Situation</a:t>
          </a:r>
          <a:r>
            <a:rPr lang="en-US" dirty="0"/>
            <a:t>: </a:t>
          </a:r>
        </a:p>
        <a:p>
          <a:r>
            <a:rPr lang="en-US" dirty="0"/>
            <a:t>Outs, Balls, Strikes, Runners on Base, Score</a:t>
          </a:r>
        </a:p>
      </dgm:t>
    </dgm:pt>
    <dgm:pt modelId="{F06C7CE2-0167-41DA-8903-58398C198228}" type="parTrans" cxnId="{7FB6449F-F43E-4483-8E6C-62F5E804264B}">
      <dgm:prSet/>
      <dgm:spPr/>
      <dgm:t>
        <a:bodyPr/>
        <a:lstStyle/>
        <a:p>
          <a:endParaRPr lang="en-US"/>
        </a:p>
      </dgm:t>
    </dgm:pt>
    <dgm:pt modelId="{F7533D2F-7015-43E1-8BCB-1D1A9AEE315B}" type="sibTrans" cxnId="{7FB6449F-F43E-4483-8E6C-62F5E804264B}">
      <dgm:prSet/>
      <dgm:spPr/>
      <dgm:t>
        <a:bodyPr/>
        <a:lstStyle/>
        <a:p>
          <a:endParaRPr lang="en-US"/>
        </a:p>
      </dgm:t>
    </dgm:pt>
    <dgm:pt modelId="{0EA63DDB-BA20-4462-BB26-06614B280E67}">
      <dgm:prSet/>
      <dgm:spPr/>
      <dgm:t>
        <a:bodyPr/>
        <a:lstStyle/>
        <a:p>
          <a:r>
            <a:rPr lang="en-US" b="1" dirty="0"/>
            <a:t>Batter Info</a:t>
          </a:r>
          <a:r>
            <a:rPr lang="en-US" dirty="0"/>
            <a:t>: </a:t>
          </a:r>
        </a:p>
        <a:p>
          <a:r>
            <a:rPr lang="en-US" dirty="0"/>
            <a:t>Hitter “Cluster”, Hitting Side</a:t>
          </a:r>
        </a:p>
      </dgm:t>
    </dgm:pt>
    <dgm:pt modelId="{C78EE050-0CDD-4A12-9565-A8EA2DC0B960}" type="parTrans" cxnId="{AF1CF4C7-CF05-4103-80B0-A709CB1E04A1}">
      <dgm:prSet/>
      <dgm:spPr/>
      <dgm:t>
        <a:bodyPr/>
        <a:lstStyle/>
        <a:p>
          <a:endParaRPr lang="en-US"/>
        </a:p>
      </dgm:t>
    </dgm:pt>
    <dgm:pt modelId="{C636D237-E6B2-4C20-B5C1-1B915E442D44}" type="sibTrans" cxnId="{AF1CF4C7-CF05-4103-80B0-A709CB1E04A1}">
      <dgm:prSet/>
      <dgm:spPr/>
      <dgm:t>
        <a:bodyPr/>
        <a:lstStyle/>
        <a:p>
          <a:endParaRPr lang="en-US"/>
        </a:p>
      </dgm:t>
    </dgm:pt>
    <dgm:pt modelId="{234AEEE3-EF4C-4FF2-8A4D-C8A473201424}">
      <dgm:prSet/>
      <dgm:spPr/>
      <dgm:t>
        <a:bodyPr/>
        <a:lstStyle/>
        <a:p>
          <a:r>
            <a:rPr lang="en-US" b="1" dirty="0"/>
            <a:t>Pitcher Stats</a:t>
          </a:r>
          <a:r>
            <a:rPr lang="en-US" dirty="0"/>
            <a:t>: </a:t>
          </a:r>
        </a:p>
        <a:p>
          <a:r>
            <a:rPr lang="en-US" dirty="0"/>
            <a:t>Total pitches thrown, last pitch information, running pitch type breakdown</a:t>
          </a:r>
        </a:p>
      </dgm:t>
    </dgm:pt>
    <dgm:pt modelId="{EACACAF9-1EDB-4A72-81DB-6EDC68D4770A}" type="parTrans" cxnId="{C1C52974-11C6-4D09-B909-7C94A471D614}">
      <dgm:prSet/>
      <dgm:spPr/>
      <dgm:t>
        <a:bodyPr/>
        <a:lstStyle/>
        <a:p>
          <a:endParaRPr lang="en-US"/>
        </a:p>
      </dgm:t>
    </dgm:pt>
    <dgm:pt modelId="{CC014E31-CB1B-4444-8022-1E7398274143}" type="sibTrans" cxnId="{C1C52974-11C6-4D09-B909-7C94A471D614}">
      <dgm:prSet/>
      <dgm:spPr/>
      <dgm:t>
        <a:bodyPr/>
        <a:lstStyle/>
        <a:p>
          <a:endParaRPr lang="en-US"/>
        </a:p>
      </dgm:t>
    </dgm:pt>
    <dgm:pt modelId="{6C5EF62F-5EE0-F34D-B0F8-D825E13EFF9A}" type="pres">
      <dgm:prSet presAssocID="{3C678517-588A-4250-B14F-2EA8B07DEC37}" presName="linear" presStyleCnt="0">
        <dgm:presLayoutVars>
          <dgm:animLvl val="lvl"/>
          <dgm:resizeHandles val="exact"/>
        </dgm:presLayoutVars>
      </dgm:prSet>
      <dgm:spPr/>
    </dgm:pt>
    <dgm:pt modelId="{151CA1B9-2F69-ED45-8C26-FDE90A9F547C}" type="pres">
      <dgm:prSet presAssocID="{8AEE10B3-2EAC-46D8-9EC1-F9A8C7DBF7EF}" presName="parentText" presStyleLbl="node1" presStyleIdx="0" presStyleCnt="3">
        <dgm:presLayoutVars>
          <dgm:chMax val="0"/>
          <dgm:bulletEnabled val="1"/>
        </dgm:presLayoutVars>
      </dgm:prSet>
      <dgm:spPr/>
    </dgm:pt>
    <dgm:pt modelId="{27406837-B72A-7F48-BE92-37FA19821BBE}" type="pres">
      <dgm:prSet presAssocID="{F7533D2F-7015-43E1-8BCB-1D1A9AEE315B}" presName="spacer" presStyleCnt="0"/>
      <dgm:spPr/>
    </dgm:pt>
    <dgm:pt modelId="{700D9C25-03E7-DD40-92F0-8126ABC458EE}" type="pres">
      <dgm:prSet presAssocID="{0EA63DDB-BA20-4462-BB26-06614B280E67}" presName="parentText" presStyleLbl="node1" presStyleIdx="1" presStyleCnt="3">
        <dgm:presLayoutVars>
          <dgm:chMax val="0"/>
          <dgm:bulletEnabled val="1"/>
        </dgm:presLayoutVars>
      </dgm:prSet>
      <dgm:spPr/>
    </dgm:pt>
    <dgm:pt modelId="{483F3967-33F0-6443-B1A5-36A759965F35}" type="pres">
      <dgm:prSet presAssocID="{C636D237-E6B2-4C20-B5C1-1B915E442D44}" presName="spacer" presStyleCnt="0"/>
      <dgm:spPr/>
    </dgm:pt>
    <dgm:pt modelId="{11111BDD-5479-374B-A5B7-8C4F0B15319A}" type="pres">
      <dgm:prSet presAssocID="{234AEEE3-EF4C-4FF2-8A4D-C8A473201424}" presName="parentText" presStyleLbl="node1" presStyleIdx="2" presStyleCnt="3">
        <dgm:presLayoutVars>
          <dgm:chMax val="0"/>
          <dgm:bulletEnabled val="1"/>
        </dgm:presLayoutVars>
      </dgm:prSet>
      <dgm:spPr/>
    </dgm:pt>
  </dgm:ptLst>
  <dgm:cxnLst>
    <dgm:cxn modelId="{48A39F0C-5BE0-0941-943E-290EFA26CC75}" type="presOf" srcId="{3C678517-588A-4250-B14F-2EA8B07DEC37}" destId="{6C5EF62F-5EE0-F34D-B0F8-D825E13EFF9A}" srcOrd="0" destOrd="0" presId="urn:microsoft.com/office/officeart/2005/8/layout/vList2"/>
    <dgm:cxn modelId="{1688443B-71B0-B149-85FF-87A3AF7D588C}" type="presOf" srcId="{234AEEE3-EF4C-4FF2-8A4D-C8A473201424}" destId="{11111BDD-5479-374B-A5B7-8C4F0B15319A}" srcOrd="0" destOrd="0" presId="urn:microsoft.com/office/officeart/2005/8/layout/vList2"/>
    <dgm:cxn modelId="{AF2C1E70-B232-BC4B-83F9-6529403F7330}" type="presOf" srcId="{0EA63DDB-BA20-4462-BB26-06614B280E67}" destId="{700D9C25-03E7-DD40-92F0-8126ABC458EE}" srcOrd="0" destOrd="0" presId="urn:microsoft.com/office/officeart/2005/8/layout/vList2"/>
    <dgm:cxn modelId="{C1C52974-11C6-4D09-B909-7C94A471D614}" srcId="{3C678517-588A-4250-B14F-2EA8B07DEC37}" destId="{234AEEE3-EF4C-4FF2-8A4D-C8A473201424}" srcOrd="2" destOrd="0" parTransId="{EACACAF9-1EDB-4A72-81DB-6EDC68D4770A}" sibTransId="{CC014E31-CB1B-4444-8022-1E7398274143}"/>
    <dgm:cxn modelId="{7FB6449F-F43E-4483-8E6C-62F5E804264B}" srcId="{3C678517-588A-4250-B14F-2EA8B07DEC37}" destId="{8AEE10B3-2EAC-46D8-9EC1-F9A8C7DBF7EF}" srcOrd="0" destOrd="0" parTransId="{F06C7CE2-0167-41DA-8903-58398C198228}" sibTransId="{F7533D2F-7015-43E1-8BCB-1D1A9AEE315B}"/>
    <dgm:cxn modelId="{AF1CF4C7-CF05-4103-80B0-A709CB1E04A1}" srcId="{3C678517-588A-4250-B14F-2EA8B07DEC37}" destId="{0EA63DDB-BA20-4462-BB26-06614B280E67}" srcOrd="1" destOrd="0" parTransId="{C78EE050-0CDD-4A12-9565-A8EA2DC0B960}" sibTransId="{C636D237-E6B2-4C20-B5C1-1B915E442D44}"/>
    <dgm:cxn modelId="{6AFF7AD0-097D-804C-B67E-B2B119E335EC}" type="presOf" srcId="{8AEE10B3-2EAC-46D8-9EC1-F9A8C7DBF7EF}" destId="{151CA1B9-2F69-ED45-8C26-FDE90A9F547C}" srcOrd="0" destOrd="0" presId="urn:microsoft.com/office/officeart/2005/8/layout/vList2"/>
    <dgm:cxn modelId="{BEF42270-9C64-0343-B2A2-80029356EE6C}" type="presParOf" srcId="{6C5EF62F-5EE0-F34D-B0F8-D825E13EFF9A}" destId="{151CA1B9-2F69-ED45-8C26-FDE90A9F547C}" srcOrd="0" destOrd="0" presId="urn:microsoft.com/office/officeart/2005/8/layout/vList2"/>
    <dgm:cxn modelId="{485A66C1-D3A4-A843-B954-F0FC95EFA51B}" type="presParOf" srcId="{6C5EF62F-5EE0-F34D-B0F8-D825E13EFF9A}" destId="{27406837-B72A-7F48-BE92-37FA19821BBE}" srcOrd="1" destOrd="0" presId="urn:microsoft.com/office/officeart/2005/8/layout/vList2"/>
    <dgm:cxn modelId="{5B1414E3-DBA8-B54B-AEDE-DAC54F99226F}" type="presParOf" srcId="{6C5EF62F-5EE0-F34D-B0F8-D825E13EFF9A}" destId="{700D9C25-03E7-DD40-92F0-8126ABC458EE}" srcOrd="2" destOrd="0" presId="urn:microsoft.com/office/officeart/2005/8/layout/vList2"/>
    <dgm:cxn modelId="{16ADE342-B38E-A644-8F09-05FAA7F70072}" type="presParOf" srcId="{6C5EF62F-5EE0-F34D-B0F8-D825E13EFF9A}" destId="{483F3967-33F0-6443-B1A5-36A759965F35}" srcOrd="3" destOrd="0" presId="urn:microsoft.com/office/officeart/2005/8/layout/vList2"/>
    <dgm:cxn modelId="{0ED31638-C1BA-B14D-8D1F-079A99EC2802}" type="presParOf" srcId="{6C5EF62F-5EE0-F34D-B0F8-D825E13EFF9A}" destId="{11111BDD-5479-374B-A5B7-8C4F0B15319A}"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FD16283-80AD-4421-AD18-23EEA4AB3668}" type="doc">
      <dgm:prSet loTypeId="urn:microsoft.com/office/officeart/2005/8/layout/vList2" loCatId="list" qsTypeId="urn:microsoft.com/office/officeart/2005/8/quickstyle/simple5" qsCatId="simple" csTypeId="urn:microsoft.com/office/officeart/2005/8/colors/accent5_2" csCatId="accent5" phldr="1"/>
      <dgm:spPr/>
      <dgm:t>
        <a:bodyPr/>
        <a:lstStyle/>
        <a:p>
          <a:endParaRPr lang="en-US"/>
        </a:p>
      </dgm:t>
    </dgm:pt>
    <dgm:pt modelId="{E932F0D5-4BA2-49D8-A969-FF3D64623871}">
      <dgm:prSet/>
      <dgm:spPr/>
      <dgm:t>
        <a:bodyPr/>
        <a:lstStyle/>
        <a:p>
          <a:pPr algn="ctr"/>
          <a:r>
            <a:rPr lang="en-US" dirty="0"/>
            <a:t>Accuracy: 47% | Precision: 46% </a:t>
          </a:r>
        </a:p>
        <a:p>
          <a:pPr algn="ctr"/>
          <a:r>
            <a:rPr lang="en-US" dirty="0"/>
            <a:t>Recall: 34% </a:t>
          </a:r>
        </a:p>
      </dgm:t>
    </dgm:pt>
    <dgm:pt modelId="{F111560A-20EE-4844-B720-A3B668F84B30}" type="parTrans" cxnId="{7D7DB2DB-9143-43CC-89DB-1DA9690D7292}">
      <dgm:prSet/>
      <dgm:spPr/>
      <dgm:t>
        <a:bodyPr/>
        <a:lstStyle/>
        <a:p>
          <a:endParaRPr lang="en-US"/>
        </a:p>
      </dgm:t>
    </dgm:pt>
    <dgm:pt modelId="{1A35764C-1DD9-4954-9FDE-603AD0F9206D}" type="sibTrans" cxnId="{7D7DB2DB-9143-43CC-89DB-1DA9690D7292}">
      <dgm:prSet/>
      <dgm:spPr/>
      <dgm:t>
        <a:bodyPr/>
        <a:lstStyle/>
        <a:p>
          <a:endParaRPr lang="en-US"/>
        </a:p>
      </dgm:t>
    </dgm:pt>
    <dgm:pt modelId="{08E681E5-B5FB-448B-AD4D-3A51B11D17C4}">
      <dgm:prSet/>
      <dgm:spPr/>
      <dgm:t>
        <a:bodyPr/>
        <a:lstStyle/>
        <a:p>
          <a:r>
            <a:rPr lang="en-US" dirty="0"/>
            <a:t>Pitch Arsenal (w/ pitch rate):</a:t>
          </a:r>
        </a:p>
      </dgm:t>
    </dgm:pt>
    <dgm:pt modelId="{4F85BB03-883A-4503-BABA-24498D818B44}" type="parTrans" cxnId="{BEAABEB0-BA48-4818-9AC4-9CDF3849DBF7}">
      <dgm:prSet/>
      <dgm:spPr/>
      <dgm:t>
        <a:bodyPr/>
        <a:lstStyle/>
        <a:p>
          <a:endParaRPr lang="en-US"/>
        </a:p>
      </dgm:t>
    </dgm:pt>
    <dgm:pt modelId="{4154A886-F18E-4ACA-B9A9-ABB5CD670F25}" type="sibTrans" cxnId="{BEAABEB0-BA48-4818-9AC4-9CDF3849DBF7}">
      <dgm:prSet/>
      <dgm:spPr/>
      <dgm:t>
        <a:bodyPr/>
        <a:lstStyle/>
        <a:p>
          <a:endParaRPr lang="en-US"/>
        </a:p>
      </dgm:t>
    </dgm:pt>
    <dgm:pt modelId="{8980F697-1099-4B50-8CA0-4A080D7ED4AC}">
      <dgm:prSet custT="1"/>
      <dgm:spPr/>
      <dgm:t>
        <a:bodyPr/>
        <a:lstStyle/>
        <a:p>
          <a:r>
            <a:rPr lang="en-US" sz="1400" dirty="0"/>
            <a:t>Sinker: 47%</a:t>
          </a:r>
        </a:p>
      </dgm:t>
    </dgm:pt>
    <dgm:pt modelId="{A0D69AC4-9D5A-4A6C-82CD-50AD3F607800}" type="parTrans" cxnId="{0A99753C-EF59-4BFE-B4F8-1FE7E0FAFD55}">
      <dgm:prSet/>
      <dgm:spPr/>
      <dgm:t>
        <a:bodyPr/>
        <a:lstStyle/>
        <a:p>
          <a:endParaRPr lang="en-US"/>
        </a:p>
      </dgm:t>
    </dgm:pt>
    <dgm:pt modelId="{50FAAFF0-2423-4754-BE34-FF60F0C8C68C}" type="sibTrans" cxnId="{0A99753C-EF59-4BFE-B4F8-1FE7E0FAFD55}">
      <dgm:prSet/>
      <dgm:spPr/>
      <dgm:t>
        <a:bodyPr/>
        <a:lstStyle/>
        <a:p>
          <a:endParaRPr lang="en-US"/>
        </a:p>
      </dgm:t>
    </dgm:pt>
    <dgm:pt modelId="{9A8F0794-3BF8-409C-97EF-3D7297C41CEF}">
      <dgm:prSet/>
      <dgm:spPr/>
      <dgm:t>
        <a:bodyPr/>
        <a:lstStyle/>
        <a:p>
          <a:r>
            <a:rPr lang="en-US" dirty="0"/>
            <a:t>Establishes hitters with a sinker/changeup mix, doesn’t rely on four seam velocity</a:t>
          </a:r>
        </a:p>
      </dgm:t>
    </dgm:pt>
    <dgm:pt modelId="{8E8C2C66-B5C8-46C1-A7A2-4D7CE3DC61E9}" type="parTrans" cxnId="{BE5606AC-EC87-40C7-8297-DE1FC96A19AD}">
      <dgm:prSet/>
      <dgm:spPr/>
      <dgm:t>
        <a:bodyPr/>
        <a:lstStyle/>
        <a:p>
          <a:endParaRPr lang="en-US"/>
        </a:p>
      </dgm:t>
    </dgm:pt>
    <dgm:pt modelId="{33FE6752-B059-4319-B7B2-8239BC37F66D}" type="sibTrans" cxnId="{BE5606AC-EC87-40C7-8297-DE1FC96A19AD}">
      <dgm:prSet/>
      <dgm:spPr/>
      <dgm:t>
        <a:bodyPr/>
        <a:lstStyle/>
        <a:p>
          <a:endParaRPr lang="en-US"/>
        </a:p>
      </dgm:t>
    </dgm:pt>
    <dgm:pt modelId="{CADA8E74-E4CC-6B48-86D2-7C3AE83795FB}">
      <dgm:prSet custT="1"/>
      <dgm:spPr/>
      <dgm:t>
        <a:bodyPr/>
        <a:lstStyle/>
        <a:p>
          <a:r>
            <a:rPr lang="en-US" sz="1400" dirty="0"/>
            <a:t>Changeup: 27%</a:t>
          </a:r>
        </a:p>
      </dgm:t>
    </dgm:pt>
    <dgm:pt modelId="{B8E10AB8-FBEF-F14F-9514-436A6AD2EC24}" type="parTrans" cxnId="{FEF737CD-3AC1-0B4C-BF2C-1EA7C506603A}">
      <dgm:prSet/>
      <dgm:spPr/>
      <dgm:t>
        <a:bodyPr/>
        <a:lstStyle/>
        <a:p>
          <a:endParaRPr lang="en-US"/>
        </a:p>
      </dgm:t>
    </dgm:pt>
    <dgm:pt modelId="{E36A1313-8CFF-8248-8538-40275F031F03}" type="sibTrans" cxnId="{FEF737CD-3AC1-0B4C-BF2C-1EA7C506603A}">
      <dgm:prSet/>
      <dgm:spPr/>
      <dgm:t>
        <a:bodyPr/>
        <a:lstStyle/>
        <a:p>
          <a:endParaRPr lang="en-US"/>
        </a:p>
      </dgm:t>
    </dgm:pt>
    <dgm:pt modelId="{CFD79D81-1A2A-2D4C-9E98-DDC4C59C91BA}">
      <dgm:prSet custT="1"/>
      <dgm:spPr/>
      <dgm:t>
        <a:bodyPr/>
        <a:lstStyle/>
        <a:p>
          <a:r>
            <a:rPr lang="en-US" sz="1400" dirty="0"/>
            <a:t>Four Seam Fastball: 13%</a:t>
          </a:r>
        </a:p>
      </dgm:t>
    </dgm:pt>
    <dgm:pt modelId="{5E27D149-94D8-8E44-B867-3ED822ED881B}" type="parTrans" cxnId="{141EC7DD-916C-7643-8921-3971DDA54B33}">
      <dgm:prSet/>
      <dgm:spPr/>
      <dgm:t>
        <a:bodyPr/>
        <a:lstStyle/>
        <a:p>
          <a:endParaRPr lang="en-US"/>
        </a:p>
      </dgm:t>
    </dgm:pt>
    <dgm:pt modelId="{8D174DA2-98F4-5D44-B565-8A12E36248DA}" type="sibTrans" cxnId="{141EC7DD-916C-7643-8921-3971DDA54B33}">
      <dgm:prSet/>
      <dgm:spPr/>
      <dgm:t>
        <a:bodyPr/>
        <a:lstStyle/>
        <a:p>
          <a:endParaRPr lang="en-US"/>
        </a:p>
      </dgm:t>
    </dgm:pt>
    <dgm:pt modelId="{2D3EFE8F-7701-7F44-9BB6-804BE3D6A27B}">
      <dgm:prSet custT="1"/>
      <dgm:spPr/>
      <dgm:t>
        <a:bodyPr/>
        <a:lstStyle/>
        <a:p>
          <a:r>
            <a:rPr lang="en-US" sz="1400" dirty="0"/>
            <a:t>Cutter: 5%</a:t>
          </a:r>
        </a:p>
      </dgm:t>
    </dgm:pt>
    <dgm:pt modelId="{BE697B94-4716-3244-A75C-8A70EF906E52}" type="parTrans" cxnId="{A769C741-4D61-044A-AB6D-534B5EAA0D14}">
      <dgm:prSet/>
      <dgm:spPr/>
      <dgm:t>
        <a:bodyPr/>
        <a:lstStyle/>
        <a:p>
          <a:endParaRPr lang="en-US"/>
        </a:p>
      </dgm:t>
    </dgm:pt>
    <dgm:pt modelId="{A0CE6990-521D-594F-9719-EEBD7861E857}" type="sibTrans" cxnId="{A769C741-4D61-044A-AB6D-534B5EAA0D14}">
      <dgm:prSet/>
      <dgm:spPr/>
      <dgm:t>
        <a:bodyPr/>
        <a:lstStyle/>
        <a:p>
          <a:endParaRPr lang="en-US"/>
        </a:p>
      </dgm:t>
    </dgm:pt>
    <dgm:pt modelId="{8D91CB43-EDFA-0E48-A512-A545333BA851}">
      <dgm:prSet custT="1"/>
      <dgm:spPr/>
      <dgm:t>
        <a:bodyPr/>
        <a:lstStyle/>
        <a:p>
          <a:r>
            <a:rPr lang="en-US" sz="1400" dirty="0"/>
            <a:t>Curveball: 8%</a:t>
          </a:r>
        </a:p>
      </dgm:t>
    </dgm:pt>
    <dgm:pt modelId="{362B3C7C-DAFB-9A4F-8EEA-A66D27EDC81F}" type="parTrans" cxnId="{4AE2421D-8A61-1146-A720-094EB1341721}">
      <dgm:prSet/>
      <dgm:spPr/>
      <dgm:t>
        <a:bodyPr/>
        <a:lstStyle/>
        <a:p>
          <a:endParaRPr lang="en-US"/>
        </a:p>
      </dgm:t>
    </dgm:pt>
    <dgm:pt modelId="{6F9FBAB6-9C5C-7E4B-91BC-98FF3E7B07B0}" type="sibTrans" cxnId="{4AE2421D-8A61-1146-A720-094EB1341721}">
      <dgm:prSet/>
      <dgm:spPr/>
      <dgm:t>
        <a:bodyPr/>
        <a:lstStyle/>
        <a:p>
          <a:endParaRPr lang="en-US"/>
        </a:p>
      </dgm:t>
    </dgm:pt>
    <dgm:pt modelId="{641EDD92-C280-FB45-995B-2B1D8E9CE4BF}" type="pres">
      <dgm:prSet presAssocID="{7FD16283-80AD-4421-AD18-23EEA4AB3668}" presName="linear" presStyleCnt="0">
        <dgm:presLayoutVars>
          <dgm:animLvl val="lvl"/>
          <dgm:resizeHandles val="exact"/>
        </dgm:presLayoutVars>
      </dgm:prSet>
      <dgm:spPr/>
    </dgm:pt>
    <dgm:pt modelId="{D1999674-B753-5649-9726-BC8423DDD9CB}" type="pres">
      <dgm:prSet presAssocID="{E932F0D5-4BA2-49D8-A969-FF3D64623871}" presName="parentText" presStyleLbl="node1" presStyleIdx="0" presStyleCnt="3" custLinFactNeighborX="-43816" custLinFactNeighborY="-37387">
        <dgm:presLayoutVars>
          <dgm:chMax val="0"/>
          <dgm:bulletEnabled val="1"/>
        </dgm:presLayoutVars>
      </dgm:prSet>
      <dgm:spPr/>
    </dgm:pt>
    <dgm:pt modelId="{B2EFE782-04CB-CC49-88AD-57314C97C3B2}" type="pres">
      <dgm:prSet presAssocID="{1A35764C-1DD9-4954-9FDE-603AD0F9206D}" presName="spacer" presStyleCnt="0"/>
      <dgm:spPr/>
    </dgm:pt>
    <dgm:pt modelId="{7A305514-5F9B-AA45-BAE2-5DF59D43F8B9}" type="pres">
      <dgm:prSet presAssocID="{08E681E5-B5FB-448B-AD4D-3A51B11D17C4}" presName="parentText" presStyleLbl="node1" presStyleIdx="1" presStyleCnt="3">
        <dgm:presLayoutVars>
          <dgm:chMax val="0"/>
          <dgm:bulletEnabled val="1"/>
        </dgm:presLayoutVars>
      </dgm:prSet>
      <dgm:spPr/>
    </dgm:pt>
    <dgm:pt modelId="{6E24F2E7-C34B-BB44-A7D9-6A238A8E74E3}" type="pres">
      <dgm:prSet presAssocID="{08E681E5-B5FB-448B-AD4D-3A51B11D17C4}" presName="childText" presStyleLbl="revTx" presStyleIdx="0" presStyleCnt="1">
        <dgm:presLayoutVars>
          <dgm:bulletEnabled val="1"/>
        </dgm:presLayoutVars>
      </dgm:prSet>
      <dgm:spPr/>
    </dgm:pt>
    <dgm:pt modelId="{DF9C573E-6655-0C4C-8DDD-42F94B1DB648}" type="pres">
      <dgm:prSet presAssocID="{9A8F0794-3BF8-409C-97EF-3D7297C41CEF}" presName="parentText" presStyleLbl="node1" presStyleIdx="2" presStyleCnt="3">
        <dgm:presLayoutVars>
          <dgm:chMax val="0"/>
          <dgm:bulletEnabled val="1"/>
        </dgm:presLayoutVars>
      </dgm:prSet>
      <dgm:spPr/>
    </dgm:pt>
  </dgm:ptLst>
  <dgm:cxnLst>
    <dgm:cxn modelId="{29567C0A-8F54-CD4E-BFC3-3683F590D452}" type="presOf" srcId="{8D91CB43-EDFA-0E48-A512-A545333BA851}" destId="{6E24F2E7-C34B-BB44-A7D9-6A238A8E74E3}" srcOrd="0" destOrd="3" presId="urn:microsoft.com/office/officeart/2005/8/layout/vList2"/>
    <dgm:cxn modelId="{4AE2421D-8A61-1146-A720-094EB1341721}" srcId="{08E681E5-B5FB-448B-AD4D-3A51B11D17C4}" destId="{8D91CB43-EDFA-0E48-A512-A545333BA851}" srcOrd="3" destOrd="0" parTransId="{362B3C7C-DAFB-9A4F-8EEA-A66D27EDC81F}" sibTransId="{6F9FBAB6-9C5C-7E4B-91BC-98FF3E7B07B0}"/>
    <dgm:cxn modelId="{243C8D1F-EA7D-974C-9496-FC18A6950CE4}" type="presOf" srcId="{CFD79D81-1A2A-2D4C-9E98-DDC4C59C91BA}" destId="{6E24F2E7-C34B-BB44-A7D9-6A238A8E74E3}" srcOrd="0" destOrd="2" presId="urn:microsoft.com/office/officeart/2005/8/layout/vList2"/>
    <dgm:cxn modelId="{0A99753C-EF59-4BFE-B4F8-1FE7E0FAFD55}" srcId="{08E681E5-B5FB-448B-AD4D-3A51B11D17C4}" destId="{8980F697-1099-4B50-8CA0-4A080D7ED4AC}" srcOrd="0" destOrd="0" parTransId="{A0D69AC4-9D5A-4A6C-82CD-50AD3F607800}" sibTransId="{50FAAFF0-2423-4754-BE34-FF60F0C8C68C}"/>
    <dgm:cxn modelId="{A769C741-4D61-044A-AB6D-534B5EAA0D14}" srcId="{08E681E5-B5FB-448B-AD4D-3A51B11D17C4}" destId="{2D3EFE8F-7701-7F44-9BB6-804BE3D6A27B}" srcOrd="4" destOrd="0" parTransId="{BE697B94-4716-3244-A75C-8A70EF906E52}" sibTransId="{A0CE6990-521D-594F-9719-EEBD7861E857}"/>
    <dgm:cxn modelId="{7D606C5D-897A-8344-9C95-7B723E96CAD7}" type="presOf" srcId="{08E681E5-B5FB-448B-AD4D-3A51B11D17C4}" destId="{7A305514-5F9B-AA45-BAE2-5DF59D43F8B9}" srcOrd="0" destOrd="0" presId="urn:microsoft.com/office/officeart/2005/8/layout/vList2"/>
    <dgm:cxn modelId="{7FFB7791-3853-3049-A885-3B6E8CF60863}" type="presOf" srcId="{9A8F0794-3BF8-409C-97EF-3D7297C41CEF}" destId="{DF9C573E-6655-0C4C-8DDD-42F94B1DB648}" srcOrd="0" destOrd="0" presId="urn:microsoft.com/office/officeart/2005/8/layout/vList2"/>
    <dgm:cxn modelId="{A908399C-59B1-4C4F-8AA8-B933E09D8859}" type="presOf" srcId="{7FD16283-80AD-4421-AD18-23EEA4AB3668}" destId="{641EDD92-C280-FB45-995B-2B1D8E9CE4BF}" srcOrd="0" destOrd="0" presId="urn:microsoft.com/office/officeart/2005/8/layout/vList2"/>
    <dgm:cxn modelId="{3091A9A8-C10E-A24B-BD2E-277CF09AA534}" type="presOf" srcId="{2D3EFE8F-7701-7F44-9BB6-804BE3D6A27B}" destId="{6E24F2E7-C34B-BB44-A7D9-6A238A8E74E3}" srcOrd="0" destOrd="4" presId="urn:microsoft.com/office/officeart/2005/8/layout/vList2"/>
    <dgm:cxn modelId="{6B0AADAB-9FDC-9845-9020-FFEF4E275F04}" type="presOf" srcId="{CADA8E74-E4CC-6B48-86D2-7C3AE83795FB}" destId="{6E24F2E7-C34B-BB44-A7D9-6A238A8E74E3}" srcOrd="0" destOrd="1" presId="urn:microsoft.com/office/officeart/2005/8/layout/vList2"/>
    <dgm:cxn modelId="{BE5606AC-EC87-40C7-8297-DE1FC96A19AD}" srcId="{7FD16283-80AD-4421-AD18-23EEA4AB3668}" destId="{9A8F0794-3BF8-409C-97EF-3D7297C41CEF}" srcOrd="2" destOrd="0" parTransId="{8E8C2C66-B5C8-46C1-A7A2-4D7CE3DC61E9}" sibTransId="{33FE6752-B059-4319-B7B2-8239BC37F66D}"/>
    <dgm:cxn modelId="{BEAABEB0-BA48-4818-9AC4-9CDF3849DBF7}" srcId="{7FD16283-80AD-4421-AD18-23EEA4AB3668}" destId="{08E681E5-B5FB-448B-AD4D-3A51B11D17C4}" srcOrd="1" destOrd="0" parTransId="{4F85BB03-883A-4503-BABA-24498D818B44}" sibTransId="{4154A886-F18E-4ACA-B9A9-ABB5CD670F25}"/>
    <dgm:cxn modelId="{C603BEB5-010E-7441-A924-786B4502924B}" type="presOf" srcId="{E932F0D5-4BA2-49D8-A969-FF3D64623871}" destId="{D1999674-B753-5649-9726-BC8423DDD9CB}" srcOrd="0" destOrd="0" presId="urn:microsoft.com/office/officeart/2005/8/layout/vList2"/>
    <dgm:cxn modelId="{FEF737CD-3AC1-0B4C-BF2C-1EA7C506603A}" srcId="{08E681E5-B5FB-448B-AD4D-3A51B11D17C4}" destId="{CADA8E74-E4CC-6B48-86D2-7C3AE83795FB}" srcOrd="1" destOrd="0" parTransId="{B8E10AB8-FBEF-F14F-9514-436A6AD2EC24}" sibTransId="{E36A1313-8CFF-8248-8538-40275F031F03}"/>
    <dgm:cxn modelId="{7D7DB2DB-9143-43CC-89DB-1DA9690D7292}" srcId="{7FD16283-80AD-4421-AD18-23EEA4AB3668}" destId="{E932F0D5-4BA2-49D8-A969-FF3D64623871}" srcOrd="0" destOrd="0" parTransId="{F111560A-20EE-4844-B720-A3B668F84B30}" sibTransId="{1A35764C-1DD9-4954-9FDE-603AD0F9206D}"/>
    <dgm:cxn modelId="{141EC7DD-916C-7643-8921-3971DDA54B33}" srcId="{08E681E5-B5FB-448B-AD4D-3A51B11D17C4}" destId="{CFD79D81-1A2A-2D4C-9E98-DDC4C59C91BA}" srcOrd="2" destOrd="0" parTransId="{5E27D149-94D8-8E44-B867-3ED822ED881B}" sibTransId="{8D174DA2-98F4-5D44-B565-8A12E36248DA}"/>
    <dgm:cxn modelId="{46B961E3-B2C3-6247-BFB9-A096B3D2F807}" type="presOf" srcId="{8980F697-1099-4B50-8CA0-4A080D7ED4AC}" destId="{6E24F2E7-C34B-BB44-A7D9-6A238A8E74E3}" srcOrd="0" destOrd="0" presId="urn:microsoft.com/office/officeart/2005/8/layout/vList2"/>
    <dgm:cxn modelId="{A18B86DE-6616-A04E-AA95-E5211012A642}" type="presParOf" srcId="{641EDD92-C280-FB45-995B-2B1D8E9CE4BF}" destId="{D1999674-B753-5649-9726-BC8423DDD9CB}" srcOrd="0" destOrd="0" presId="urn:microsoft.com/office/officeart/2005/8/layout/vList2"/>
    <dgm:cxn modelId="{035FB5C4-55F5-1D41-AC4D-134078A37A2F}" type="presParOf" srcId="{641EDD92-C280-FB45-995B-2B1D8E9CE4BF}" destId="{B2EFE782-04CB-CC49-88AD-57314C97C3B2}" srcOrd="1" destOrd="0" presId="urn:microsoft.com/office/officeart/2005/8/layout/vList2"/>
    <dgm:cxn modelId="{FDE81163-9990-E347-9429-FE270D77A3F5}" type="presParOf" srcId="{641EDD92-C280-FB45-995B-2B1D8E9CE4BF}" destId="{7A305514-5F9B-AA45-BAE2-5DF59D43F8B9}" srcOrd="2" destOrd="0" presId="urn:microsoft.com/office/officeart/2005/8/layout/vList2"/>
    <dgm:cxn modelId="{3C6154E5-FBB0-F74D-87CA-8D5702CBBA37}" type="presParOf" srcId="{641EDD92-C280-FB45-995B-2B1D8E9CE4BF}" destId="{6E24F2E7-C34B-BB44-A7D9-6A238A8E74E3}" srcOrd="3" destOrd="0" presId="urn:microsoft.com/office/officeart/2005/8/layout/vList2"/>
    <dgm:cxn modelId="{A6716014-F5BB-4643-A61A-5AB53AB100A6}" type="presParOf" srcId="{641EDD92-C280-FB45-995B-2B1D8E9CE4BF}" destId="{DF9C573E-6655-0C4C-8DDD-42F94B1DB648}"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7FD16283-80AD-4421-AD18-23EEA4AB3668}" type="doc">
      <dgm:prSet loTypeId="urn:microsoft.com/office/officeart/2005/8/layout/vList2" loCatId="list" qsTypeId="urn:microsoft.com/office/officeart/2005/8/quickstyle/simple5" qsCatId="simple" csTypeId="urn:microsoft.com/office/officeart/2005/8/colors/accent5_2" csCatId="accent5" phldr="1"/>
      <dgm:spPr/>
      <dgm:t>
        <a:bodyPr/>
        <a:lstStyle/>
        <a:p>
          <a:endParaRPr lang="en-US"/>
        </a:p>
      </dgm:t>
    </dgm:pt>
    <dgm:pt modelId="{E932F0D5-4BA2-49D8-A969-FF3D64623871}">
      <dgm:prSet/>
      <dgm:spPr/>
      <dgm:t>
        <a:bodyPr/>
        <a:lstStyle/>
        <a:p>
          <a:pPr algn="ctr"/>
          <a:r>
            <a:rPr lang="en-US" dirty="0"/>
            <a:t>Accuracy: 35% | Precision: 28% </a:t>
          </a:r>
        </a:p>
        <a:p>
          <a:pPr algn="ctr"/>
          <a:r>
            <a:rPr lang="en-US" dirty="0"/>
            <a:t>Recall: 29% </a:t>
          </a:r>
        </a:p>
      </dgm:t>
    </dgm:pt>
    <dgm:pt modelId="{F111560A-20EE-4844-B720-A3B668F84B30}" type="parTrans" cxnId="{7D7DB2DB-9143-43CC-89DB-1DA9690D7292}">
      <dgm:prSet/>
      <dgm:spPr/>
      <dgm:t>
        <a:bodyPr/>
        <a:lstStyle/>
        <a:p>
          <a:endParaRPr lang="en-US"/>
        </a:p>
      </dgm:t>
    </dgm:pt>
    <dgm:pt modelId="{1A35764C-1DD9-4954-9FDE-603AD0F9206D}" type="sibTrans" cxnId="{7D7DB2DB-9143-43CC-89DB-1DA9690D7292}">
      <dgm:prSet/>
      <dgm:spPr/>
      <dgm:t>
        <a:bodyPr/>
        <a:lstStyle/>
        <a:p>
          <a:endParaRPr lang="en-US"/>
        </a:p>
      </dgm:t>
    </dgm:pt>
    <dgm:pt modelId="{08E681E5-B5FB-448B-AD4D-3A51B11D17C4}">
      <dgm:prSet/>
      <dgm:spPr/>
      <dgm:t>
        <a:bodyPr/>
        <a:lstStyle/>
        <a:p>
          <a:r>
            <a:rPr lang="en-US" dirty="0"/>
            <a:t>Pitch Arsenal (w/ pitch rate):</a:t>
          </a:r>
        </a:p>
      </dgm:t>
    </dgm:pt>
    <dgm:pt modelId="{4F85BB03-883A-4503-BABA-24498D818B44}" type="parTrans" cxnId="{BEAABEB0-BA48-4818-9AC4-9CDF3849DBF7}">
      <dgm:prSet/>
      <dgm:spPr/>
      <dgm:t>
        <a:bodyPr/>
        <a:lstStyle/>
        <a:p>
          <a:endParaRPr lang="en-US"/>
        </a:p>
      </dgm:t>
    </dgm:pt>
    <dgm:pt modelId="{4154A886-F18E-4ACA-B9A9-ABB5CD670F25}" type="sibTrans" cxnId="{BEAABEB0-BA48-4818-9AC4-9CDF3849DBF7}">
      <dgm:prSet/>
      <dgm:spPr/>
      <dgm:t>
        <a:bodyPr/>
        <a:lstStyle/>
        <a:p>
          <a:endParaRPr lang="en-US"/>
        </a:p>
      </dgm:t>
    </dgm:pt>
    <dgm:pt modelId="{8980F697-1099-4B50-8CA0-4A080D7ED4AC}">
      <dgm:prSet custT="1"/>
      <dgm:spPr/>
      <dgm:t>
        <a:bodyPr/>
        <a:lstStyle/>
        <a:p>
          <a:r>
            <a:rPr lang="en-US" sz="1400" dirty="0"/>
            <a:t>Four Seam Fastball: 36%</a:t>
          </a:r>
        </a:p>
      </dgm:t>
    </dgm:pt>
    <dgm:pt modelId="{A0D69AC4-9D5A-4A6C-82CD-50AD3F607800}" type="parTrans" cxnId="{0A99753C-EF59-4BFE-B4F8-1FE7E0FAFD55}">
      <dgm:prSet/>
      <dgm:spPr/>
      <dgm:t>
        <a:bodyPr/>
        <a:lstStyle/>
        <a:p>
          <a:endParaRPr lang="en-US"/>
        </a:p>
      </dgm:t>
    </dgm:pt>
    <dgm:pt modelId="{50FAAFF0-2423-4754-BE34-FF60F0C8C68C}" type="sibTrans" cxnId="{0A99753C-EF59-4BFE-B4F8-1FE7E0FAFD55}">
      <dgm:prSet/>
      <dgm:spPr/>
      <dgm:t>
        <a:bodyPr/>
        <a:lstStyle/>
        <a:p>
          <a:endParaRPr lang="en-US"/>
        </a:p>
      </dgm:t>
    </dgm:pt>
    <dgm:pt modelId="{9A8F0794-3BF8-409C-97EF-3D7297C41CEF}">
      <dgm:prSet/>
      <dgm:spPr/>
      <dgm:t>
        <a:bodyPr/>
        <a:lstStyle/>
        <a:p>
          <a:r>
            <a:rPr lang="en-US" dirty="0"/>
            <a:t>Second most likely pitch type matched the actual pitch type 47% of the time</a:t>
          </a:r>
        </a:p>
      </dgm:t>
    </dgm:pt>
    <dgm:pt modelId="{8E8C2C66-B5C8-46C1-A7A2-4D7CE3DC61E9}" type="parTrans" cxnId="{BE5606AC-EC87-40C7-8297-DE1FC96A19AD}">
      <dgm:prSet/>
      <dgm:spPr/>
      <dgm:t>
        <a:bodyPr/>
        <a:lstStyle/>
        <a:p>
          <a:endParaRPr lang="en-US"/>
        </a:p>
      </dgm:t>
    </dgm:pt>
    <dgm:pt modelId="{33FE6752-B059-4319-B7B2-8239BC37F66D}" type="sibTrans" cxnId="{BE5606AC-EC87-40C7-8297-DE1FC96A19AD}">
      <dgm:prSet/>
      <dgm:spPr/>
      <dgm:t>
        <a:bodyPr/>
        <a:lstStyle/>
        <a:p>
          <a:endParaRPr lang="en-US"/>
        </a:p>
      </dgm:t>
    </dgm:pt>
    <dgm:pt modelId="{A03F13BE-A258-C44D-AFE5-0E94F33B04E1}">
      <dgm:prSet custT="1"/>
      <dgm:spPr/>
      <dgm:t>
        <a:bodyPr/>
        <a:lstStyle/>
        <a:p>
          <a:r>
            <a:rPr lang="en-US" sz="1400" dirty="0"/>
            <a:t>Slider: 21%</a:t>
          </a:r>
        </a:p>
      </dgm:t>
    </dgm:pt>
    <dgm:pt modelId="{66B4F1AD-5944-614D-83CE-B01E1FB58FB5}" type="parTrans" cxnId="{0B1CDEDD-A31C-644D-8D9D-E8CC83C71A86}">
      <dgm:prSet/>
      <dgm:spPr/>
      <dgm:t>
        <a:bodyPr/>
        <a:lstStyle/>
        <a:p>
          <a:endParaRPr lang="en-US"/>
        </a:p>
      </dgm:t>
    </dgm:pt>
    <dgm:pt modelId="{D40C5DEC-6CD8-E442-A5DA-B219C2039D3A}" type="sibTrans" cxnId="{0B1CDEDD-A31C-644D-8D9D-E8CC83C71A86}">
      <dgm:prSet/>
      <dgm:spPr/>
      <dgm:t>
        <a:bodyPr/>
        <a:lstStyle/>
        <a:p>
          <a:endParaRPr lang="en-US"/>
        </a:p>
      </dgm:t>
    </dgm:pt>
    <dgm:pt modelId="{D1ECCFFA-15A9-BD4E-9548-B511B21612DA}">
      <dgm:prSet custT="1"/>
      <dgm:spPr/>
      <dgm:t>
        <a:bodyPr/>
        <a:lstStyle/>
        <a:p>
          <a:r>
            <a:rPr lang="en-US" sz="1400" dirty="0"/>
            <a:t>Curveball: 11%</a:t>
          </a:r>
        </a:p>
      </dgm:t>
    </dgm:pt>
    <dgm:pt modelId="{AF9D80A7-5B12-554A-BE26-21264747DD98}" type="parTrans" cxnId="{22C04224-65C3-E544-9EEA-753D16A43FEC}">
      <dgm:prSet/>
      <dgm:spPr/>
      <dgm:t>
        <a:bodyPr/>
        <a:lstStyle/>
        <a:p>
          <a:endParaRPr lang="en-US"/>
        </a:p>
      </dgm:t>
    </dgm:pt>
    <dgm:pt modelId="{75CDB445-9AE1-BD46-BE27-527EDE852E80}" type="sibTrans" cxnId="{22C04224-65C3-E544-9EEA-753D16A43FEC}">
      <dgm:prSet/>
      <dgm:spPr/>
      <dgm:t>
        <a:bodyPr/>
        <a:lstStyle/>
        <a:p>
          <a:endParaRPr lang="en-US"/>
        </a:p>
      </dgm:t>
    </dgm:pt>
    <dgm:pt modelId="{48DAF749-5785-CF4A-9770-6184041E0A38}">
      <dgm:prSet custT="1"/>
      <dgm:spPr/>
      <dgm:t>
        <a:bodyPr/>
        <a:lstStyle/>
        <a:p>
          <a:r>
            <a:rPr lang="en-US" sz="1400" dirty="0"/>
            <a:t>Two Seamer: 14%</a:t>
          </a:r>
        </a:p>
      </dgm:t>
    </dgm:pt>
    <dgm:pt modelId="{A6AF0D82-B4E4-0444-9508-EB8EB784CBF0}" type="parTrans" cxnId="{D5C3327E-5AA2-E64B-B2D7-901EAC716427}">
      <dgm:prSet/>
      <dgm:spPr/>
      <dgm:t>
        <a:bodyPr/>
        <a:lstStyle/>
        <a:p>
          <a:endParaRPr lang="en-US"/>
        </a:p>
      </dgm:t>
    </dgm:pt>
    <dgm:pt modelId="{C18836EE-8B35-A147-9145-095DFA3CF2AB}" type="sibTrans" cxnId="{D5C3327E-5AA2-E64B-B2D7-901EAC716427}">
      <dgm:prSet/>
      <dgm:spPr/>
      <dgm:t>
        <a:bodyPr/>
        <a:lstStyle/>
        <a:p>
          <a:endParaRPr lang="en-US"/>
        </a:p>
      </dgm:t>
    </dgm:pt>
    <dgm:pt modelId="{DE652726-674A-BA44-AC83-8C40014D1A86}">
      <dgm:prSet custT="1"/>
      <dgm:spPr/>
      <dgm:t>
        <a:bodyPr/>
        <a:lstStyle/>
        <a:p>
          <a:r>
            <a:rPr lang="en-US" sz="1400" dirty="0"/>
            <a:t>Changeup: 18%</a:t>
          </a:r>
        </a:p>
      </dgm:t>
    </dgm:pt>
    <dgm:pt modelId="{1F8E7CBF-328F-4D44-B792-17DF300083AE}" type="parTrans" cxnId="{7D2DEAAB-A31B-CA4B-968E-3CCCFEFA8781}">
      <dgm:prSet/>
      <dgm:spPr/>
      <dgm:t>
        <a:bodyPr/>
        <a:lstStyle/>
        <a:p>
          <a:endParaRPr lang="en-US"/>
        </a:p>
      </dgm:t>
    </dgm:pt>
    <dgm:pt modelId="{19987300-E355-BC49-99E7-1DDDB2782024}" type="sibTrans" cxnId="{7D2DEAAB-A31B-CA4B-968E-3CCCFEFA8781}">
      <dgm:prSet/>
      <dgm:spPr/>
      <dgm:t>
        <a:bodyPr/>
        <a:lstStyle/>
        <a:p>
          <a:endParaRPr lang="en-US"/>
        </a:p>
      </dgm:t>
    </dgm:pt>
    <dgm:pt modelId="{641EDD92-C280-FB45-995B-2B1D8E9CE4BF}" type="pres">
      <dgm:prSet presAssocID="{7FD16283-80AD-4421-AD18-23EEA4AB3668}" presName="linear" presStyleCnt="0">
        <dgm:presLayoutVars>
          <dgm:animLvl val="lvl"/>
          <dgm:resizeHandles val="exact"/>
        </dgm:presLayoutVars>
      </dgm:prSet>
      <dgm:spPr/>
    </dgm:pt>
    <dgm:pt modelId="{D1999674-B753-5649-9726-BC8423DDD9CB}" type="pres">
      <dgm:prSet presAssocID="{E932F0D5-4BA2-49D8-A969-FF3D64623871}" presName="parentText" presStyleLbl="node1" presStyleIdx="0" presStyleCnt="3" custLinFactNeighborX="-43816" custLinFactNeighborY="-37387">
        <dgm:presLayoutVars>
          <dgm:chMax val="0"/>
          <dgm:bulletEnabled val="1"/>
        </dgm:presLayoutVars>
      </dgm:prSet>
      <dgm:spPr/>
    </dgm:pt>
    <dgm:pt modelId="{B2EFE782-04CB-CC49-88AD-57314C97C3B2}" type="pres">
      <dgm:prSet presAssocID="{1A35764C-1DD9-4954-9FDE-603AD0F9206D}" presName="spacer" presStyleCnt="0"/>
      <dgm:spPr/>
    </dgm:pt>
    <dgm:pt modelId="{7A305514-5F9B-AA45-BAE2-5DF59D43F8B9}" type="pres">
      <dgm:prSet presAssocID="{08E681E5-B5FB-448B-AD4D-3A51B11D17C4}" presName="parentText" presStyleLbl="node1" presStyleIdx="1" presStyleCnt="3">
        <dgm:presLayoutVars>
          <dgm:chMax val="0"/>
          <dgm:bulletEnabled val="1"/>
        </dgm:presLayoutVars>
      </dgm:prSet>
      <dgm:spPr/>
    </dgm:pt>
    <dgm:pt modelId="{6E24F2E7-C34B-BB44-A7D9-6A238A8E74E3}" type="pres">
      <dgm:prSet presAssocID="{08E681E5-B5FB-448B-AD4D-3A51B11D17C4}" presName="childText" presStyleLbl="revTx" presStyleIdx="0" presStyleCnt="1">
        <dgm:presLayoutVars>
          <dgm:bulletEnabled val="1"/>
        </dgm:presLayoutVars>
      </dgm:prSet>
      <dgm:spPr/>
    </dgm:pt>
    <dgm:pt modelId="{DF9C573E-6655-0C4C-8DDD-42F94B1DB648}" type="pres">
      <dgm:prSet presAssocID="{9A8F0794-3BF8-409C-97EF-3D7297C41CEF}" presName="parentText" presStyleLbl="node1" presStyleIdx="2" presStyleCnt="3">
        <dgm:presLayoutVars>
          <dgm:chMax val="0"/>
          <dgm:bulletEnabled val="1"/>
        </dgm:presLayoutVars>
      </dgm:prSet>
      <dgm:spPr/>
    </dgm:pt>
  </dgm:ptLst>
  <dgm:cxnLst>
    <dgm:cxn modelId="{22C04224-65C3-E544-9EEA-753D16A43FEC}" srcId="{08E681E5-B5FB-448B-AD4D-3A51B11D17C4}" destId="{D1ECCFFA-15A9-BD4E-9548-B511B21612DA}" srcOrd="4" destOrd="0" parTransId="{AF9D80A7-5B12-554A-BE26-21264747DD98}" sibTransId="{75CDB445-9AE1-BD46-BE27-527EDE852E80}"/>
    <dgm:cxn modelId="{0A7E2328-570F-D743-8808-2A55765422EA}" type="presOf" srcId="{48DAF749-5785-CF4A-9770-6184041E0A38}" destId="{6E24F2E7-C34B-BB44-A7D9-6A238A8E74E3}" srcOrd="0" destOrd="3" presId="urn:microsoft.com/office/officeart/2005/8/layout/vList2"/>
    <dgm:cxn modelId="{E11DAF39-C727-8C48-A029-5EC172D7A34D}" type="presOf" srcId="{D1ECCFFA-15A9-BD4E-9548-B511B21612DA}" destId="{6E24F2E7-C34B-BB44-A7D9-6A238A8E74E3}" srcOrd="0" destOrd="4" presId="urn:microsoft.com/office/officeart/2005/8/layout/vList2"/>
    <dgm:cxn modelId="{0A99753C-EF59-4BFE-B4F8-1FE7E0FAFD55}" srcId="{08E681E5-B5FB-448B-AD4D-3A51B11D17C4}" destId="{8980F697-1099-4B50-8CA0-4A080D7ED4AC}" srcOrd="0" destOrd="0" parTransId="{A0D69AC4-9D5A-4A6C-82CD-50AD3F607800}" sibTransId="{50FAAFF0-2423-4754-BE34-FF60F0C8C68C}"/>
    <dgm:cxn modelId="{7D606C5D-897A-8344-9C95-7B723E96CAD7}" type="presOf" srcId="{08E681E5-B5FB-448B-AD4D-3A51B11D17C4}" destId="{7A305514-5F9B-AA45-BAE2-5DF59D43F8B9}" srcOrd="0" destOrd="0" presId="urn:microsoft.com/office/officeart/2005/8/layout/vList2"/>
    <dgm:cxn modelId="{D5C3327E-5AA2-E64B-B2D7-901EAC716427}" srcId="{08E681E5-B5FB-448B-AD4D-3A51B11D17C4}" destId="{48DAF749-5785-CF4A-9770-6184041E0A38}" srcOrd="3" destOrd="0" parTransId="{A6AF0D82-B4E4-0444-9508-EB8EB784CBF0}" sibTransId="{C18836EE-8B35-A147-9145-095DFA3CF2AB}"/>
    <dgm:cxn modelId="{7FFB7791-3853-3049-A885-3B6E8CF60863}" type="presOf" srcId="{9A8F0794-3BF8-409C-97EF-3D7297C41CEF}" destId="{DF9C573E-6655-0C4C-8DDD-42F94B1DB648}" srcOrd="0" destOrd="0" presId="urn:microsoft.com/office/officeart/2005/8/layout/vList2"/>
    <dgm:cxn modelId="{A908399C-59B1-4C4F-8AA8-B933E09D8859}" type="presOf" srcId="{7FD16283-80AD-4421-AD18-23EEA4AB3668}" destId="{641EDD92-C280-FB45-995B-2B1D8E9CE4BF}" srcOrd="0" destOrd="0" presId="urn:microsoft.com/office/officeart/2005/8/layout/vList2"/>
    <dgm:cxn modelId="{7D2DEAAB-A31B-CA4B-968E-3CCCFEFA8781}" srcId="{08E681E5-B5FB-448B-AD4D-3A51B11D17C4}" destId="{DE652726-674A-BA44-AC83-8C40014D1A86}" srcOrd="2" destOrd="0" parTransId="{1F8E7CBF-328F-4D44-B792-17DF300083AE}" sibTransId="{19987300-E355-BC49-99E7-1DDDB2782024}"/>
    <dgm:cxn modelId="{BE5606AC-EC87-40C7-8297-DE1FC96A19AD}" srcId="{7FD16283-80AD-4421-AD18-23EEA4AB3668}" destId="{9A8F0794-3BF8-409C-97EF-3D7297C41CEF}" srcOrd="2" destOrd="0" parTransId="{8E8C2C66-B5C8-46C1-A7A2-4D7CE3DC61E9}" sibTransId="{33FE6752-B059-4319-B7B2-8239BC37F66D}"/>
    <dgm:cxn modelId="{BEAABEB0-BA48-4818-9AC4-9CDF3849DBF7}" srcId="{7FD16283-80AD-4421-AD18-23EEA4AB3668}" destId="{08E681E5-B5FB-448B-AD4D-3A51B11D17C4}" srcOrd="1" destOrd="0" parTransId="{4F85BB03-883A-4503-BABA-24498D818B44}" sibTransId="{4154A886-F18E-4ACA-B9A9-ABB5CD670F25}"/>
    <dgm:cxn modelId="{C603BEB5-010E-7441-A924-786B4502924B}" type="presOf" srcId="{E932F0D5-4BA2-49D8-A969-FF3D64623871}" destId="{D1999674-B753-5649-9726-BC8423DDD9CB}" srcOrd="0" destOrd="0" presId="urn:microsoft.com/office/officeart/2005/8/layout/vList2"/>
    <dgm:cxn modelId="{D20A1BCB-7DC8-5B43-BFF5-BA565C193D79}" type="presOf" srcId="{A03F13BE-A258-C44D-AFE5-0E94F33B04E1}" destId="{6E24F2E7-C34B-BB44-A7D9-6A238A8E74E3}" srcOrd="0" destOrd="1" presId="urn:microsoft.com/office/officeart/2005/8/layout/vList2"/>
    <dgm:cxn modelId="{7D7DB2DB-9143-43CC-89DB-1DA9690D7292}" srcId="{7FD16283-80AD-4421-AD18-23EEA4AB3668}" destId="{E932F0D5-4BA2-49D8-A969-FF3D64623871}" srcOrd="0" destOrd="0" parTransId="{F111560A-20EE-4844-B720-A3B668F84B30}" sibTransId="{1A35764C-1DD9-4954-9FDE-603AD0F9206D}"/>
    <dgm:cxn modelId="{0B1CDEDD-A31C-644D-8D9D-E8CC83C71A86}" srcId="{08E681E5-B5FB-448B-AD4D-3A51B11D17C4}" destId="{A03F13BE-A258-C44D-AFE5-0E94F33B04E1}" srcOrd="1" destOrd="0" parTransId="{66B4F1AD-5944-614D-83CE-B01E1FB58FB5}" sibTransId="{D40C5DEC-6CD8-E442-A5DA-B219C2039D3A}"/>
    <dgm:cxn modelId="{46B961E3-B2C3-6247-BFB9-A096B3D2F807}" type="presOf" srcId="{8980F697-1099-4B50-8CA0-4A080D7ED4AC}" destId="{6E24F2E7-C34B-BB44-A7D9-6A238A8E74E3}" srcOrd="0" destOrd="0" presId="urn:microsoft.com/office/officeart/2005/8/layout/vList2"/>
    <dgm:cxn modelId="{A7B12BF3-4FEC-CA4A-8906-7FFAAB94706B}" type="presOf" srcId="{DE652726-674A-BA44-AC83-8C40014D1A86}" destId="{6E24F2E7-C34B-BB44-A7D9-6A238A8E74E3}" srcOrd="0" destOrd="2" presId="urn:microsoft.com/office/officeart/2005/8/layout/vList2"/>
    <dgm:cxn modelId="{A18B86DE-6616-A04E-AA95-E5211012A642}" type="presParOf" srcId="{641EDD92-C280-FB45-995B-2B1D8E9CE4BF}" destId="{D1999674-B753-5649-9726-BC8423DDD9CB}" srcOrd="0" destOrd="0" presId="urn:microsoft.com/office/officeart/2005/8/layout/vList2"/>
    <dgm:cxn modelId="{035FB5C4-55F5-1D41-AC4D-134078A37A2F}" type="presParOf" srcId="{641EDD92-C280-FB45-995B-2B1D8E9CE4BF}" destId="{B2EFE782-04CB-CC49-88AD-57314C97C3B2}" srcOrd="1" destOrd="0" presId="urn:microsoft.com/office/officeart/2005/8/layout/vList2"/>
    <dgm:cxn modelId="{FDE81163-9990-E347-9429-FE270D77A3F5}" type="presParOf" srcId="{641EDD92-C280-FB45-995B-2B1D8E9CE4BF}" destId="{7A305514-5F9B-AA45-BAE2-5DF59D43F8B9}" srcOrd="2" destOrd="0" presId="urn:microsoft.com/office/officeart/2005/8/layout/vList2"/>
    <dgm:cxn modelId="{3C6154E5-FBB0-F74D-87CA-8D5702CBBA37}" type="presParOf" srcId="{641EDD92-C280-FB45-995B-2B1D8E9CE4BF}" destId="{6E24F2E7-C34B-BB44-A7D9-6A238A8E74E3}" srcOrd="3" destOrd="0" presId="urn:microsoft.com/office/officeart/2005/8/layout/vList2"/>
    <dgm:cxn modelId="{A6716014-F5BB-4643-A61A-5AB53AB100A6}" type="presParOf" srcId="{641EDD92-C280-FB45-995B-2B1D8E9CE4BF}" destId="{DF9C573E-6655-0C4C-8DDD-42F94B1DB648}"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7FD16283-80AD-4421-AD18-23EEA4AB3668}" type="doc">
      <dgm:prSet loTypeId="urn:microsoft.com/office/officeart/2005/8/layout/vList2" loCatId="list" qsTypeId="urn:microsoft.com/office/officeart/2005/8/quickstyle/simple5" qsCatId="simple" csTypeId="urn:microsoft.com/office/officeart/2005/8/colors/accent5_2" csCatId="accent5" phldr="1"/>
      <dgm:spPr/>
      <dgm:t>
        <a:bodyPr/>
        <a:lstStyle/>
        <a:p>
          <a:endParaRPr lang="en-US"/>
        </a:p>
      </dgm:t>
    </dgm:pt>
    <dgm:pt modelId="{E932F0D5-4BA2-49D8-A969-FF3D64623871}">
      <dgm:prSet/>
      <dgm:spPr/>
      <dgm:t>
        <a:bodyPr/>
        <a:lstStyle/>
        <a:p>
          <a:pPr algn="ctr"/>
          <a:r>
            <a:rPr lang="en-US" dirty="0"/>
            <a:t>Accuracy: 23%  </a:t>
          </a:r>
        </a:p>
        <a:p>
          <a:pPr algn="ctr"/>
          <a:r>
            <a:rPr lang="en-US" dirty="0"/>
            <a:t>Precision: 32% </a:t>
          </a:r>
        </a:p>
        <a:p>
          <a:pPr algn="ctr"/>
          <a:r>
            <a:rPr lang="en-US" dirty="0"/>
            <a:t>Recall: 28%  </a:t>
          </a:r>
        </a:p>
      </dgm:t>
    </dgm:pt>
    <dgm:pt modelId="{F111560A-20EE-4844-B720-A3B668F84B30}" type="parTrans" cxnId="{7D7DB2DB-9143-43CC-89DB-1DA9690D7292}">
      <dgm:prSet/>
      <dgm:spPr/>
      <dgm:t>
        <a:bodyPr/>
        <a:lstStyle/>
        <a:p>
          <a:endParaRPr lang="en-US"/>
        </a:p>
      </dgm:t>
    </dgm:pt>
    <dgm:pt modelId="{1A35764C-1DD9-4954-9FDE-603AD0F9206D}" type="sibTrans" cxnId="{7D7DB2DB-9143-43CC-89DB-1DA9690D7292}">
      <dgm:prSet/>
      <dgm:spPr/>
      <dgm:t>
        <a:bodyPr/>
        <a:lstStyle/>
        <a:p>
          <a:endParaRPr lang="en-US"/>
        </a:p>
      </dgm:t>
    </dgm:pt>
    <dgm:pt modelId="{08E681E5-B5FB-448B-AD4D-3A51B11D17C4}">
      <dgm:prSet/>
      <dgm:spPr/>
      <dgm:t>
        <a:bodyPr/>
        <a:lstStyle/>
        <a:p>
          <a:r>
            <a:rPr lang="en-US" dirty="0"/>
            <a:t>- Sinker Usage fell drastically in 2017</a:t>
          </a:r>
        </a:p>
        <a:p>
          <a:r>
            <a:rPr lang="en-US" dirty="0"/>
            <a:t>- Replaced with Four seam fastball</a:t>
          </a:r>
        </a:p>
      </dgm:t>
    </dgm:pt>
    <dgm:pt modelId="{4F85BB03-883A-4503-BABA-24498D818B44}" type="parTrans" cxnId="{BEAABEB0-BA48-4818-9AC4-9CDF3849DBF7}">
      <dgm:prSet/>
      <dgm:spPr/>
      <dgm:t>
        <a:bodyPr/>
        <a:lstStyle/>
        <a:p>
          <a:endParaRPr lang="en-US"/>
        </a:p>
      </dgm:t>
    </dgm:pt>
    <dgm:pt modelId="{4154A886-F18E-4ACA-B9A9-ABB5CD670F25}" type="sibTrans" cxnId="{BEAABEB0-BA48-4818-9AC4-9CDF3849DBF7}">
      <dgm:prSet/>
      <dgm:spPr/>
      <dgm:t>
        <a:bodyPr/>
        <a:lstStyle/>
        <a:p>
          <a:endParaRPr lang="en-US"/>
        </a:p>
      </dgm:t>
    </dgm:pt>
    <dgm:pt modelId="{8980F697-1099-4B50-8CA0-4A080D7ED4AC}">
      <dgm:prSet/>
      <dgm:spPr/>
      <dgm:t>
        <a:bodyPr/>
        <a:lstStyle/>
        <a:p>
          <a:endParaRPr lang="en-US" dirty="0"/>
        </a:p>
      </dgm:t>
    </dgm:pt>
    <dgm:pt modelId="{A0D69AC4-9D5A-4A6C-82CD-50AD3F607800}" type="parTrans" cxnId="{0A99753C-EF59-4BFE-B4F8-1FE7E0FAFD55}">
      <dgm:prSet/>
      <dgm:spPr/>
      <dgm:t>
        <a:bodyPr/>
        <a:lstStyle/>
        <a:p>
          <a:endParaRPr lang="en-US"/>
        </a:p>
      </dgm:t>
    </dgm:pt>
    <dgm:pt modelId="{50FAAFF0-2423-4754-BE34-FF60F0C8C68C}" type="sibTrans" cxnId="{0A99753C-EF59-4BFE-B4F8-1FE7E0FAFD55}">
      <dgm:prSet/>
      <dgm:spPr/>
      <dgm:t>
        <a:bodyPr/>
        <a:lstStyle/>
        <a:p>
          <a:endParaRPr lang="en-US"/>
        </a:p>
      </dgm:t>
    </dgm:pt>
    <dgm:pt modelId="{641EDD92-C280-FB45-995B-2B1D8E9CE4BF}" type="pres">
      <dgm:prSet presAssocID="{7FD16283-80AD-4421-AD18-23EEA4AB3668}" presName="linear" presStyleCnt="0">
        <dgm:presLayoutVars>
          <dgm:animLvl val="lvl"/>
          <dgm:resizeHandles val="exact"/>
        </dgm:presLayoutVars>
      </dgm:prSet>
      <dgm:spPr/>
    </dgm:pt>
    <dgm:pt modelId="{D1999674-B753-5649-9726-BC8423DDD9CB}" type="pres">
      <dgm:prSet presAssocID="{E932F0D5-4BA2-49D8-A969-FF3D64623871}" presName="parentText" presStyleLbl="node1" presStyleIdx="0" presStyleCnt="2" custScaleY="61388">
        <dgm:presLayoutVars>
          <dgm:chMax val="0"/>
          <dgm:bulletEnabled val="1"/>
        </dgm:presLayoutVars>
      </dgm:prSet>
      <dgm:spPr/>
    </dgm:pt>
    <dgm:pt modelId="{B2EFE782-04CB-CC49-88AD-57314C97C3B2}" type="pres">
      <dgm:prSet presAssocID="{1A35764C-1DD9-4954-9FDE-603AD0F9206D}" presName="spacer" presStyleCnt="0"/>
      <dgm:spPr/>
    </dgm:pt>
    <dgm:pt modelId="{7A305514-5F9B-AA45-BAE2-5DF59D43F8B9}" type="pres">
      <dgm:prSet presAssocID="{08E681E5-B5FB-448B-AD4D-3A51B11D17C4}" presName="parentText" presStyleLbl="node1" presStyleIdx="1" presStyleCnt="2" custScaleY="80758">
        <dgm:presLayoutVars>
          <dgm:chMax val="0"/>
          <dgm:bulletEnabled val="1"/>
        </dgm:presLayoutVars>
      </dgm:prSet>
      <dgm:spPr/>
    </dgm:pt>
    <dgm:pt modelId="{6E24F2E7-C34B-BB44-A7D9-6A238A8E74E3}" type="pres">
      <dgm:prSet presAssocID="{08E681E5-B5FB-448B-AD4D-3A51B11D17C4}" presName="childText" presStyleLbl="revTx" presStyleIdx="0" presStyleCnt="1">
        <dgm:presLayoutVars>
          <dgm:bulletEnabled val="1"/>
        </dgm:presLayoutVars>
      </dgm:prSet>
      <dgm:spPr/>
    </dgm:pt>
  </dgm:ptLst>
  <dgm:cxnLst>
    <dgm:cxn modelId="{0A99753C-EF59-4BFE-B4F8-1FE7E0FAFD55}" srcId="{08E681E5-B5FB-448B-AD4D-3A51B11D17C4}" destId="{8980F697-1099-4B50-8CA0-4A080D7ED4AC}" srcOrd="0" destOrd="0" parTransId="{A0D69AC4-9D5A-4A6C-82CD-50AD3F607800}" sibTransId="{50FAAFF0-2423-4754-BE34-FF60F0C8C68C}"/>
    <dgm:cxn modelId="{2119C346-63FF-724E-B89C-3DCB4CA4890F}" type="presOf" srcId="{08E681E5-B5FB-448B-AD4D-3A51B11D17C4}" destId="{7A305514-5F9B-AA45-BAE2-5DF59D43F8B9}" srcOrd="0" destOrd="0" presId="urn:microsoft.com/office/officeart/2005/8/layout/vList2"/>
    <dgm:cxn modelId="{4D9F235D-1EF0-4B45-A7A8-26FEE0316740}" type="presOf" srcId="{7FD16283-80AD-4421-AD18-23EEA4AB3668}" destId="{641EDD92-C280-FB45-995B-2B1D8E9CE4BF}" srcOrd="0" destOrd="0" presId="urn:microsoft.com/office/officeart/2005/8/layout/vList2"/>
    <dgm:cxn modelId="{ABC10B93-421A-0545-8E18-6B3CE8D9D9A8}" type="presOf" srcId="{8980F697-1099-4B50-8CA0-4A080D7ED4AC}" destId="{6E24F2E7-C34B-BB44-A7D9-6A238A8E74E3}" srcOrd="0" destOrd="0" presId="urn:microsoft.com/office/officeart/2005/8/layout/vList2"/>
    <dgm:cxn modelId="{BEAABEB0-BA48-4818-9AC4-9CDF3849DBF7}" srcId="{7FD16283-80AD-4421-AD18-23EEA4AB3668}" destId="{08E681E5-B5FB-448B-AD4D-3A51B11D17C4}" srcOrd="1" destOrd="0" parTransId="{4F85BB03-883A-4503-BABA-24498D818B44}" sibTransId="{4154A886-F18E-4ACA-B9A9-ABB5CD670F25}"/>
    <dgm:cxn modelId="{7D7DB2DB-9143-43CC-89DB-1DA9690D7292}" srcId="{7FD16283-80AD-4421-AD18-23EEA4AB3668}" destId="{E932F0D5-4BA2-49D8-A969-FF3D64623871}" srcOrd="0" destOrd="0" parTransId="{F111560A-20EE-4844-B720-A3B668F84B30}" sibTransId="{1A35764C-1DD9-4954-9FDE-603AD0F9206D}"/>
    <dgm:cxn modelId="{E9245CFE-9023-7744-9953-3BFD66814F3D}" type="presOf" srcId="{E932F0D5-4BA2-49D8-A969-FF3D64623871}" destId="{D1999674-B753-5649-9726-BC8423DDD9CB}" srcOrd="0" destOrd="0" presId="urn:microsoft.com/office/officeart/2005/8/layout/vList2"/>
    <dgm:cxn modelId="{1E07E88A-7021-0F4D-BF43-613190A2D045}" type="presParOf" srcId="{641EDD92-C280-FB45-995B-2B1D8E9CE4BF}" destId="{D1999674-B753-5649-9726-BC8423DDD9CB}" srcOrd="0" destOrd="0" presId="urn:microsoft.com/office/officeart/2005/8/layout/vList2"/>
    <dgm:cxn modelId="{B2DDCA3D-65EE-6544-9B28-E643DEF3F0BB}" type="presParOf" srcId="{641EDD92-C280-FB45-995B-2B1D8E9CE4BF}" destId="{B2EFE782-04CB-CC49-88AD-57314C97C3B2}" srcOrd="1" destOrd="0" presId="urn:microsoft.com/office/officeart/2005/8/layout/vList2"/>
    <dgm:cxn modelId="{B7D25BB6-BAF2-B643-9979-ADB0362EE6A2}" type="presParOf" srcId="{641EDD92-C280-FB45-995B-2B1D8E9CE4BF}" destId="{7A305514-5F9B-AA45-BAE2-5DF59D43F8B9}" srcOrd="2" destOrd="0" presId="urn:microsoft.com/office/officeart/2005/8/layout/vList2"/>
    <dgm:cxn modelId="{0FF805D1-ECA7-FC44-BC7A-56FEC8C8309D}" type="presParOf" srcId="{641EDD92-C280-FB45-995B-2B1D8E9CE4BF}" destId="{6E24F2E7-C34B-BB44-A7D9-6A238A8E74E3}" srcOrd="3"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66D261DA-728E-46F1-8E8D-06E8E9286FDC}"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9708C560-321A-402F-98EF-1F799B8E28F9}">
      <dgm:prSet/>
      <dgm:spPr/>
      <dgm:t>
        <a:bodyPr/>
        <a:lstStyle/>
        <a:p>
          <a:r>
            <a:rPr lang="en-US"/>
            <a:t>Classification:</a:t>
          </a:r>
        </a:p>
      </dgm:t>
    </dgm:pt>
    <dgm:pt modelId="{EBD604A7-83A0-4CE3-9E57-6F76A2DBB488}" type="parTrans" cxnId="{0A91B9AD-A942-4330-9C90-12D23E5BB03A}">
      <dgm:prSet/>
      <dgm:spPr/>
      <dgm:t>
        <a:bodyPr/>
        <a:lstStyle/>
        <a:p>
          <a:endParaRPr lang="en-US"/>
        </a:p>
      </dgm:t>
    </dgm:pt>
    <dgm:pt modelId="{FDA63600-3FAF-46E7-A131-F402ECCD5338}" type="sibTrans" cxnId="{0A91B9AD-A942-4330-9C90-12D23E5BB03A}">
      <dgm:prSet/>
      <dgm:spPr/>
      <dgm:t>
        <a:bodyPr/>
        <a:lstStyle/>
        <a:p>
          <a:endParaRPr lang="en-US"/>
        </a:p>
      </dgm:t>
    </dgm:pt>
    <dgm:pt modelId="{76898F13-DC61-4AC7-AE01-F77CE0720C7D}">
      <dgm:prSet/>
      <dgm:spPr/>
      <dgm:t>
        <a:bodyPr/>
        <a:lstStyle/>
        <a:p>
          <a:r>
            <a:rPr lang="en-US" dirty="0"/>
            <a:t>'</a:t>
          </a:r>
          <a:r>
            <a:rPr lang="en-US" dirty="0" err="1"/>
            <a:t>Cluster','inning</a:t>
          </a:r>
          <a:r>
            <a:rPr lang="en-US" dirty="0"/>
            <a:t>', 'top', 'on_1b', 'on_2b', 'on_3b', '</a:t>
          </a:r>
          <a:r>
            <a:rPr lang="en-US" dirty="0" err="1"/>
            <a:t>b_count</a:t>
          </a:r>
          <a:r>
            <a:rPr lang="en-US" dirty="0"/>
            <a:t>', '</a:t>
          </a:r>
          <a:r>
            <a:rPr lang="en-US" dirty="0" err="1"/>
            <a:t>s_count</a:t>
          </a:r>
          <a:r>
            <a:rPr lang="en-US" dirty="0"/>
            <a:t>', 'outs', '</a:t>
          </a:r>
          <a:r>
            <a:rPr lang="en-US" dirty="0" err="1"/>
            <a:t>stand_R</a:t>
          </a:r>
          <a:r>
            <a:rPr lang="en-US" dirty="0"/>
            <a:t>’, 'pitcher_run_diff','</a:t>
          </a:r>
          <a:r>
            <a:rPr lang="en-US" dirty="0" err="1"/>
            <a:t>last_pitch_speed</a:t>
          </a:r>
          <a:r>
            <a:rPr lang="en-US" dirty="0"/>
            <a:t>', '</a:t>
          </a:r>
          <a:r>
            <a:rPr lang="en-US" dirty="0" err="1"/>
            <a:t>last_pitch_px</a:t>
          </a:r>
          <a:r>
            <a:rPr lang="en-US" dirty="0"/>
            <a:t>’, 'last_pitch_</a:t>
          </a:r>
          <a:r>
            <a:rPr lang="en-US" dirty="0" err="1"/>
            <a:t>pz</a:t>
          </a:r>
          <a:r>
            <a:rPr lang="en-US" dirty="0"/>
            <a:t>','pitch_num','</a:t>
          </a:r>
          <a:r>
            <a:rPr lang="en-US" dirty="0" err="1"/>
            <a:t>cumulative_pitches</a:t>
          </a:r>
          <a:r>
            <a:rPr lang="en-US" dirty="0"/>
            <a:t>’, '</a:t>
          </a:r>
          <a:r>
            <a:rPr lang="en-US" dirty="0" err="1"/>
            <a:t>cumulative_ff_rate</a:t>
          </a:r>
          <a:r>
            <a:rPr lang="en-US" dirty="0"/>
            <a:t>', '</a:t>
          </a:r>
          <a:r>
            <a:rPr lang="en-US" dirty="0" err="1"/>
            <a:t>cumulative_sl_rate</a:t>
          </a:r>
          <a:r>
            <a:rPr lang="en-US" dirty="0"/>
            <a:t>', '</a:t>
          </a:r>
          <a:r>
            <a:rPr lang="en-US" dirty="0" err="1"/>
            <a:t>cumulative_ft_rate</a:t>
          </a:r>
          <a:r>
            <a:rPr lang="en-US" dirty="0"/>
            <a:t>’, '</a:t>
          </a:r>
          <a:r>
            <a:rPr lang="en-US" dirty="0" err="1"/>
            <a:t>cumulative_ch_rate</a:t>
          </a:r>
          <a:r>
            <a:rPr lang="en-US" dirty="0"/>
            <a:t>', '</a:t>
          </a:r>
          <a:r>
            <a:rPr lang="en-US" dirty="0" err="1"/>
            <a:t>cumulative_cu_rate</a:t>
          </a:r>
          <a:r>
            <a:rPr lang="en-US" dirty="0"/>
            <a:t>', '</a:t>
          </a:r>
          <a:r>
            <a:rPr lang="en-US" dirty="0" err="1"/>
            <a:t>cumulative_si_rate</a:t>
          </a:r>
          <a:r>
            <a:rPr lang="en-US" dirty="0"/>
            <a:t>’,  '</a:t>
          </a:r>
          <a:r>
            <a:rPr lang="en-US" dirty="0" err="1"/>
            <a:t>cumulative_fc_rate</a:t>
          </a:r>
          <a:r>
            <a:rPr lang="en-US" dirty="0"/>
            <a:t>', '</a:t>
          </a:r>
          <a:r>
            <a:rPr lang="en-US" dirty="0" err="1"/>
            <a:t>cumulative_kc_rate</a:t>
          </a:r>
          <a:r>
            <a:rPr lang="en-US" dirty="0"/>
            <a:t>', '</a:t>
          </a:r>
          <a:r>
            <a:rPr lang="en-US" dirty="0" err="1"/>
            <a:t>cumulative_fs_rate</a:t>
          </a:r>
          <a:r>
            <a:rPr lang="en-US" dirty="0"/>
            <a:t>’, '</a:t>
          </a:r>
          <a:r>
            <a:rPr lang="en-US" dirty="0" err="1"/>
            <a:t>cumulative_kn_rate</a:t>
          </a:r>
          <a:r>
            <a:rPr lang="en-US" dirty="0"/>
            <a:t>', '</a:t>
          </a:r>
          <a:r>
            <a:rPr lang="en-US" dirty="0" err="1"/>
            <a:t>cumulative_ep_rate</a:t>
          </a:r>
          <a:r>
            <a:rPr lang="en-US" dirty="0"/>
            <a:t>', '</a:t>
          </a:r>
          <a:r>
            <a:rPr lang="en-US" dirty="0" err="1"/>
            <a:t>cumulative_fo_rate</a:t>
          </a:r>
          <a:r>
            <a:rPr lang="en-US" dirty="0"/>
            <a:t>’, '</a:t>
          </a:r>
          <a:r>
            <a:rPr lang="en-US" dirty="0" err="1"/>
            <a:t>cumulative_sc_rate</a:t>
          </a:r>
          <a:r>
            <a:rPr lang="en-US" dirty="0"/>
            <a:t>', '</a:t>
          </a:r>
          <a:r>
            <a:rPr lang="en-US" dirty="0" err="1"/>
            <a:t>Last_Pitch_Type_Num</a:t>
          </a:r>
          <a:r>
            <a:rPr lang="en-US" dirty="0"/>
            <a:t>', 'last_5_ff', 'last_5_sl', 'last_5_ft', 'last_5_ch’, 'last_5_cu', 'last_5_si', 'last_5_fc', 'last_5_kc’, 'last_5_fs', 'last_5_kn', 'last_5_ep', 'last_5_fo’</a:t>
          </a:r>
        </a:p>
      </dgm:t>
    </dgm:pt>
    <dgm:pt modelId="{755710C5-B706-4FFF-B5C1-159BD64286BE}" type="parTrans" cxnId="{465C62C2-18E9-4E99-909A-ADCC091D2DFD}">
      <dgm:prSet/>
      <dgm:spPr/>
      <dgm:t>
        <a:bodyPr/>
        <a:lstStyle/>
        <a:p>
          <a:endParaRPr lang="en-US"/>
        </a:p>
      </dgm:t>
    </dgm:pt>
    <dgm:pt modelId="{511B69FC-D878-4B14-99C2-090B13813B98}" type="sibTrans" cxnId="{465C62C2-18E9-4E99-909A-ADCC091D2DFD}">
      <dgm:prSet/>
      <dgm:spPr/>
      <dgm:t>
        <a:bodyPr/>
        <a:lstStyle/>
        <a:p>
          <a:endParaRPr lang="en-US"/>
        </a:p>
      </dgm:t>
    </dgm:pt>
    <dgm:pt modelId="{B96CC758-D1ED-4BD7-B974-4E23EC460F8F}">
      <dgm:prSet/>
      <dgm:spPr/>
      <dgm:t>
        <a:bodyPr/>
        <a:lstStyle/>
        <a:p>
          <a:r>
            <a:rPr lang="en-US"/>
            <a:t>Regression – Px: </a:t>
          </a:r>
        </a:p>
      </dgm:t>
    </dgm:pt>
    <dgm:pt modelId="{59E441C1-567E-4306-89C5-08207C4848E5}" type="parTrans" cxnId="{55F3FD96-B8C0-4D61-BEF9-4F7FAA90F68C}">
      <dgm:prSet/>
      <dgm:spPr/>
      <dgm:t>
        <a:bodyPr/>
        <a:lstStyle/>
        <a:p>
          <a:endParaRPr lang="en-US"/>
        </a:p>
      </dgm:t>
    </dgm:pt>
    <dgm:pt modelId="{7FFEDD81-1AE9-4003-AA45-239F96BF956E}" type="sibTrans" cxnId="{55F3FD96-B8C0-4D61-BEF9-4F7FAA90F68C}">
      <dgm:prSet/>
      <dgm:spPr/>
      <dgm:t>
        <a:bodyPr/>
        <a:lstStyle/>
        <a:p>
          <a:endParaRPr lang="en-US"/>
        </a:p>
      </dgm:t>
    </dgm:pt>
    <dgm:pt modelId="{E4B6F950-962E-4B02-95E1-8E6AE52512AC}">
      <dgm:prSet/>
      <dgm:spPr/>
      <dgm:t>
        <a:bodyPr/>
        <a:lstStyle/>
        <a:p>
          <a:r>
            <a:rPr lang="en-US"/>
            <a:t>'Cluster','inning', 'top', 'on_1b', 'on_2b', 'on_3b', 'b_count', 's_count', 'outs', 'stand_R’, 'pitcher_run_diff','last_pitch_speed', 'last_pitch_px', 'last_pitch_pz','pitch_num','cumulative_pitches’, 'Last_Pitch_Type_Num', 'Pitch_Type_Num’</a:t>
          </a:r>
        </a:p>
      </dgm:t>
    </dgm:pt>
    <dgm:pt modelId="{AC217DB7-C9F0-4E7E-87ED-E9D3F0D8743E}" type="parTrans" cxnId="{F2E5C02B-CCB5-4DD3-8887-AB671F6DF98F}">
      <dgm:prSet/>
      <dgm:spPr/>
      <dgm:t>
        <a:bodyPr/>
        <a:lstStyle/>
        <a:p>
          <a:endParaRPr lang="en-US"/>
        </a:p>
      </dgm:t>
    </dgm:pt>
    <dgm:pt modelId="{1D920F90-5DF4-4B98-A61B-0D598DCE0FC2}" type="sibTrans" cxnId="{F2E5C02B-CCB5-4DD3-8887-AB671F6DF98F}">
      <dgm:prSet/>
      <dgm:spPr/>
      <dgm:t>
        <a:bodyPr/>
        <a:lstStyle/>
        <a:p>
          <a:endParaRPr lang="en-US"/>
        </a:p>
      </dgm:t>
    </dgm:pt>
    <dgm:pt modelId="{B5359D90-BDB5-48C5-B620-8D26411E6322}">
      <dgm:prSet/>
      <dgm:spPr/>
      <dgm:t>
        <a:bodyPr/>
        <a:lstStyle/>
        <a:p>
          <a:r>
            <a:rPr lang="en-US"/>
            <a:t>Regression – Pz: </a:t>
          </a:r>
        </a:p>
      </dgm:t>
    </dgm:pt>
    <dgm:pt modelId="{270B8758-FEF3-4174-9A4F-97F62520F474}" type="parTrans" cxnId="{7955A11A-517E-459B-930A-C882C80298DC}">
      <dgm:prSet/>
      <dgm:spPr/>
      <dgm:t>
        <a:bodyPr/>
        <a:lstStyle/>
        <a:p>
          <a:endParaRPr lang="en-US"/>
        </a:p>
      </dgm:t>
    </dgm:pt>
    <dgm:pt modelId="{BB320832-F0AD-4D54-976D-42FF3782D62D}" type="sibTrans" cxnId="{7955A11A-517E-459B-930A-C882C80298DC}">
      <dgm:prSet/>
      <dgm:spPr/>
      <dgm:t>
        <a:bodyPr/>
        <a:lstStyle/>
        <a:p>
          <a:endParaRPr lang="en-US"/>
        </a:p>
      </dgm:t>
    </dgm:pt>
    <dgm:pt modelId="{CE122212-9978-400B-8358-4BD9AF3E0AD8}">
      <dgm:prSet/>
      <dgm:spPr/>
      <dgm:t>
        <a:bodyPr/>
        <a:lstStyle/>
        <a:p>
          <a:r>
            <a:rPr lang="en-US"/>
            <a:t>'Cluster','inning', 'top', 'on_1b', 'on_2b', 'on_3b', 'b_count', 's_count', 'outs', 'stand_R’,  'pitcher_run_diff','last_pitch_speed', 'last_pitch_px’, 'last_pitch_pz','pitch_num','cumulative_pitches’, 'Last_Pitch_Type_Num', 'Pitch_Type_Num', 'px'</a:t>
          </a:r>
        </a:p>
      </dgm:t>
    </dgm:pt>
    <dgm:pt modelId="{67A01DF7-6007-49DF-B7BA-42EE7DA16FB6}" type="parTrans" cxnId="{B7958679-4477-4C15-8F03-D8EB7A5AC823}">
      <dgm:prSet/>
      <dgm:spPr/>
      <dgm:t>
        <a:bodyPr/>
        <a:lstStyle/>
        <a:p>
          <a:endParaRPr lang="en-US"/>
        </a:p>
      </dgm:t>
    </dgm:pt>
    <dgm:pt modelId="{E8EE2CE9-50B3-4DCD-BB47-E3CCBDF1BC84}" type="sibTrans" cxnId="{B7958679-4477-4C15-8F03-D8EB7A5AC823}">
      <dgm:prSet/>
      <dgm:spPr/>
      <dgm:t>
        <a:bodyPr/>
        <a:lstStyle/>
        <a:p>
          <a:endParaRPr lang="en-US"/>
        </a:p>
      </dgm:t>
    </dgm:pt>
    <dgm:pt modelId="{B212BFCC-8283-5E42-87B5-879FD371C1BF}" type="pres">
      <dgm:prSet presAssocID="{66D261DA-728E-46F1-8E8D-06E8E9286FDC}" presName="linear" presStyleCnt="0">
        <dgm:presLayoutVars>
          <dgm:dir/>
          <dgm:animLvl val="lvl"/>
          <dgm:resizeHandles val="exact"/>
        </dgm:presLayoutVars>
      </dgm:prSet>
      <dgm:spPr/>
    </dgm:pt>
    <dgm:pt modelId="{359972B1-04A9-D24D-BE0A-1C49C16E07F2}" type="pres">
      <dgm:prSet presAssocID="{9708C560-321A-402F-98EF-1F799B8E28F9}" presName="parentLin" presStyleCnt="0"/>
      <dgm:spPr/>
    </dgm:pt>
    <dgm:pt modelId="{B9459B9C-81BA-0B4E-B0CB-E53F3423327E}" type="pres">
      <dgm:prSet presAssocID="{9708C560-321A-402F-98EF-1F799B8E28F9}" presName="parentLeftMargin" presStyleLbl="node1" presStyleIdx="0" presStyleCnt="3"/>
      <dgm:spPr/>
    </dgm:pt>
    <dgm:pt modelId="{E273DADB-1504-EF4A-B495-7B90D296048F}" type="pres">
      <dgm:prSet presAssocID="{9708C560-321A-402F-98EF-1F799B8E28F9}" presName="parentText" presStyleLbl="node1" presStyleIdx="0" presStyleCnt="3">
        <dgm:presLayoutVars>
          <dgm:chMax val="0"/>
          <dgm:bulletEnabled val="1"/>
        </dgm:presLayoutVars>
      </dgm:prSet>
      <dgm:spPr/>
    </dgm:pt>
    <dgm:pt modelId="{4E302917-D374-FC49-94A6-85B68D3C3369}" type="pres">
      <dgm:prSet presAssocID="{9708C560-321A-402F-98EF-1F799B8E28F9}" presName="negativeSpace" presStyleCnt="0"/>
      <dgm:spPr/>
    </dgm:pt>
    <dgm:pt modelId="{7565EE67-58B1-864F-9B77-ED961B9E2AA6}" type="pres">
      <dgm:prSet presAssocID="{9708C560-321A-402F-98EF-1F799B8E28F9}" presName="childText" presStyleLbl="conFgAcc1" presStyleIdx="0" presStyleCnt="3">
        <dgm:presLayoutVars>
          <dgm:bulletEnabled val="1"/>
        </dgm:presLayoutVars>
      </dgm:prSet>
      <dgm:spPr/>
    </dgm:pt>
    <dgm:pt modelId="{606FC8F9-7760-3C44-9C1E-9333E21B6099}" type="pres">
      <dgm:prSet presAssocID="{FDA63600-3FAF-46E7-A131-F402ECCD5338}" presName="spaceBetweenRectangles" presStyleCnt="0"/>
      <dgm:spPr/>
    </dgm:pt>
    <dgm:pt modelId="{5F866BF2-7819-4A42-8496-D1EB60184BE9}" type="pres">
      <dgm:prSet presAssocID="{B96CC758-D1ED-4BD7-B974-4E23EC460F8F}" presName="parentLin" presStyleCnt="0"/>
      <dgm:spPr/>
    </dgm:pt>
    <dgm:pt modelId="{74511312-B356-E242-913E-076B6B701008}" type="pres">
      <dgm:prSet presAssocID="{B96CC758-D1ED-4BD7-B974-4E23EC460F8F}" presName="parentLeftMargin" presStyleLbl="node1" presStyleIdx="0" presStyleCnt="3"/>
      <dgm:spPr/>
    </dgm:pt>
    <dgm:pt modelId="{3A53B56E-6AA9-9C4D-8883-48BA9525D322}" type="pres">
      <dgm:prSet presAssocID="{B96CC758-D1ED-4BD7-B974-4E23EC460F8F}" presName="parentText" presStyleLbl="node1" presStyleIdx="1" presStyleCnt="3">
        <dgm:presLayoutVars>
          <dgm:chMax val="0"/>
          <dgm:bulletEnabled val="1"/>
        </dgm:presLayoutVars>
      </dgm:prSet>
      <dgm:spPr/>
    </dgm:pt>
    <dgm:pt modelId="{07396799-20F4-9140-A3AF-B3256BD9F37F}" type="pres">
      <dgm:prSet presAssocID="{B96CC758-D1ED-4BD7-B974-4E23EC460F8F}" presName="negativeSpace" presStyleCnt="0"/>
      <dgm:spPr/>
    </dgm:pt>
    <dgm:pt modelId="{7B4966AF-BAF1-A645-AD55-E9AA1CDF572D}" type="pres">
      <dgm:prSet presAssocID="{B96CC758-D1ED-4BD7-B974-4E23EC460F8F}" presName="childText" presStyleLbl="conFgAcc1" presStyleIdx="1" presStyleCnt="3">
        <dgm:presLayoutVars>
          <dgm:bulletEnabled val="1"/>
        </dgm:presLayoutVars>
      </dgm:prSet>
      <dgm:spPr/>
    </dgm:pt>
    <dgm:pt modelId="{D6AB2660-D529-7D4C-AEE1-B8BDF0E18EC5}" type="pres">
      <dgm:prSet presAssocID="{7FFEDD81-1AE9-4003-AA45-239F96BF956E}" presName="spaceBetweenRectangles" presStyleCnt="0"/>
      <dgm:spPr/>
    </dgm:pt>
    <dgm:pt modelId="{7A4945BA-7690-9946-B5FC-7FAC8BEB4A64}" type="pres">
      <dgm:prSet presAssocID="{B5359D90-BDB5-48C5-B620-8D26411E6322}" presName="parentLin" presStyleCnt="0"/>
      <dgm:spPr/>
    </dgm:pt>
    <dgm:pt modelId="{62D9ECAF-0E18-3548-B401-11C7F39C663E}" type="pres">
      <dgm:prSet presAssocID="{B5359D90-BDB5-48C5-B620-8D26411E6322}" presName="parentLeftMargin" presStyleLbl="node1" presStyleIdx="1" presStyleCnt="3"/>
      <dgm:spPr/>
    </dgm:pt>
    <dgm:pt modelId="{927E6DA2-C3FA-6A43-BD70-E941DA12D942}" type="pres">
      <dgm:prSet presAssocID="{B5359D90-BDB5-48C5-B620-8D26411E6322}" presName="parentText" presStyleLbl="node1" presStyleIdx="2" presStyleCnt="3">
        <dgm:presLayoutVars>
          <dgm:chMax val="0"/>
          <dgm:bulletEnabled val="1"/>
        </dgm:presLayoutVars>
      </dgm:prSet>
      <dgm:spPr/>
    </dgm:pt>
    <dgm:pt modelId="{5B8A0022-D3D7-DF47-85C5-EF357C75D64E}" type="pres">
      <dgm:prSet presAssocID="{B5359D90-BDB5-48C5-B620-8D26411E6322}" presName="negativeSpace" presStyleCnt="0"/>
      <dgm:spPr/>
    </dgm:pt>
    <dgm:pt modelId="{CDCD3EDD-D1E6-074B-8529-8D45F2BB47C1}" type="pres">
      <dgm:prSet presAssocID="{B5359D90-BDB5-48C5-B620-8D26411E6322}" presName="childText" presStyleLbl="conFgAcc1" presStyleIdx="2" presStyleCnt="3">
        <dgm:presLayoutVars>
          <dgm:bulletEnabled val="1"/>
        </dgm:presLayoutVars>
      </dgm:prSet>
      <dgm:spPr/>
    </dgm:pt>
  </dgm:ptLst>
  <dgm:cxnLst>
    <dgm:cxn modelId="{F3E24403-90B8-3C4B-936A-81C0E53A357C}" type="presOf" srcId="{CE122212-9978-400B-8358-4BD9AF3E0AD8}" destId="{CDCD3EDD-D1E6-074B-8529-8D45F2BB47C1}" srcOrd="0" destOrd="0" presId="urn:microsoft.com/office/officeart/2005/8/layout/list1"/>
    <dgm:cxn modelId="{7955A11A-517E-459B-930A-C882C80298DC}" srcId="{66D261DA-728E-46F1-8E8D-06E8E9286FDC}" destId="{B5359D90-BDB5-48C5-B620-8D26411E6322}" srcOrd="2" destOrd="0" parTransId="{270B8758-FEF3-4174-9A4F-97F62520F474}" sibTransId="{BB320832-F0AD-4D54-976D-42FF3782D62D}"/>
    <dgm:cxn modelId="{9401BD27-C63C-E949-A417-CD62257B1916}" type="presOf" srcId="{E4B6F950-962E-4B02-95E1-8E6AE52512AC}" destId="{7B4966AF-BAF1-A645-AD55-E9AA1CDF572D}" srcOrd="0" destOrd="0" presId="urn:microsoft.com/office/officeart/2005/8/layout/list1"/>
    <dgm:cxn modelId="{1DE1732B-0C91-9D41-8CCD-F02006656FC1}" type="presOf" srcId="{76898F13-DC61-4AC7-AE01-F77CE0720C7D}" destId="{7565EE67-58B1-864F-9B77-ED961B9E2AA6}" srcOrd="0" destOrd="0" presId="urn:microsoft.com/office/officeart/2005/8/layout/list1"/>
    <dgm:cxn modelId="{F2E5C02B-CCB5-4DD3-8887-AB671F6DF98F}" srcId="{B96CC758-D1ED-4BD7-B974-4E23EC460F8F}" destId="{E4B6F950-962E-4B02-95E1-8E6AE52512AC}" srcOrd="0" destOrd="0" parTransId="{AC217DB7-C9F0-4E7E-87ED-E9D3F0D8743E}" sibTransId="{1D920F90-5DF4-4B98-A61B-0D598DCE0FC2}"/>
    <dgm:cxn modelId="{88F97D71-ACCD-8C46-8B53-80CA1329E197}" type="presOf" srcId="{B5359D90-BDB5-48C5-B620-8D26411E6322}" destId="{62D9ECAF-0E18-3548-B401-11C7F39C663E}" srcOrd="0" destOrd="0" presId="urn:microsoft.com/office/officeart/2005/8/layout/list1"/>
    <dgm:cxn modelId="{B7958679-4477-4C15-8F03-D8EB7A5AC823}" srcId="{B5359D90-BDB5-48C5-B620-8D26411E6322}" destId="{CE122212-9978-400B-8358-4BD9AF3E0AD8}" srcOrd="0" destOrd="0" parTransId="{67A01DF7-6007-49DF-B7BA-42EE7DA16FB6}" sibTransId="{E8EE2CE9-50B3-4DCD-BB47-E3CCBDF1BC84}"/>
    <dgm:cxn modelId="{DB46A582-F267-9B4E-812B-13FC662B4F2A}" type="presOf" srcId="{9708C560-321A-402F-98EF-1F799B8E28F9}" destId="{B9459B9C-81BA-0B4E-B0CB-E53F3423327E}" srcOrd="0" destOrd="0" presId="urn:microsoft.com/office/officeart/2005/8/layout/list1"/>
    <dgm:cxn modelId="{55F3FD96-B8C0-4D61-BEF9-4F7FAA90F68C}" srcId="{66D261DA-728E-46F1-8E8D-06E8E9286FDC}" destId="{B96CC758-D1ED-4BD7-B974-4E23EC460F8F}" srcOrd="1" destOrd="0" parTransId="{59E441C1-567E-4306-89C5-08207C4848E5}" sibTransId="{7FFEDD81-1AE9-4003-AA45-239F96BF956E}"/>
    <dgm:cxn modelId="{7F1D8B99-F9E7-144D-B739-9FAFF095A9DD}" type="presOf" srcId="{B96CC758-D1ED-4BD7-B974-4E23EC460F8F}" destId="{74511312-B356-E242-913E-076B6B701008}" srcOrd="0" destOrd="0" presId="urn:microsoft.com/office/officeart/2005/8/layout/list1"/>
    <dgm:cxn modelId="{C6AB5E9F-AEF3-2B4F-BADD-DDC393547329}" type="presOf" srcId="{66D261DA-728E-46F1-8E8D-06E8E9286FDC}" destId="{B212BFCC-8283-5E42-87B5-879FD371C1BF}" srcOrd="0" destOrd="0" presId="urn:microsoft.com/office/officeart/2005/8/layout/list1"/>
    <dgm:cxn modelId="{0A91B9AD-A942-4330-9C90-12D23E5BB03A}" srcId="{66D261DA-728E-46F1-8E8D-06E8E9286FDC}" destId="{9708C560-321A-402F-98EF-1F799B8E28F9}" srcOrd="0" destOrd="0" parTransId="{EBD604A7-83A0-4CE3-9E57-6F76A2DBB488}" sibTransId="{FDA63600-3FAF-46E7-A131-F402ECCD5338}"/>
    <dgm:cxn modelId="{736387B6-5841-F14A-848D-72806B401124}" type="presOf" srcId="{B96CC758-D1ED-4BD7-B974-4E23EC460F8F}" destId="{3A53B56E-6AA9-9C4D-8883-48BA9525D322}" srcOrd="1" destOrd="0" presId="urn:microsoft.com/office/officeart/2005/8/layout/list1"/>
    <dgm:cxn modelId="{465C62C2-18E9-4E99-909A-ADCC091D2DFD}" srcId="{9708C560-321A-402F-98EF-1F799B8E28F9}" destId="{76898F13-DC61-4AC7-AE01-F77CE0720C7D}" srcOrd="0" destOrd="0" parTransId="{755710C5-B706-4FFF-B5C1-159BD64286BE}" sibTransId="{511B69FC-D878-4B14-99C2-090B13813B98}"/>
    <dgm:cxn modelId="{F2A485DC-C1C3-1248-B36C-333DC05CFFE1}" type="presOf" srcId="{9708C560-321A-402F-98EF-1F799B8E28F9}" destId="{E273DADB-1504-EF4A-B495-7B90D296048F}" srcOrd="1" destOrd="0" presId="urn:microsoft.com/office/officeart/2005/8/layout/list1"/>
    <dgm:cxn modelId="{F87C08F5-203F-0D45-BB0E-61135BB66C2B}" type="presOf" srcId="{B5359D90-BDB5-48C5-B620-8D26411E6322}" destId="{927E6DA2-C3FA-6A43-BD70-E941DA12D942}" srcOrd="1" destOrd="0" presId="urn:microsoft.com/office/officeart/2005/8/layout/list1"/>
    <dgm:cxn modelId="{DED02C45-2FD6-9446-BB93-8B7176C0A364}" type="presParOf" srcId="{B212BFCC-8283-5E42-87B5-879FD371C1BF}" destId="{359972B1-04A9-D24D-BE0A-1C49C16E07F2}" srcOrd="0" destOrd="0" presId="urn:microsoft.com/office/officeart/2005/8/layout/list1"/>
    <dgm:cxn modelId="{763B5E85-A81D-3945-BCD0-96AB3F0BEE2D}" type="presParOf" srcId="{359972B1-04A9-D24D-BE0A-1C49C16E07F2}" destId="{B9459B9C-81BA-0B4E-B0CB-E53F3423327E}" srcOrd="0" destOrd="0" presId="urn:microsoft.com/office/officeart/2005/8/layout/list1"/>
    <dgm:cxn modelId="{7F4FA617-FDBE-F449-A1E3-165AB1181DD2}" type="presParOf" srcId="{359972B1-04A9-D24D-BE0A-1C49C16E07F2}" destId="{E273DADB-1504-EF4A-B495-7B90D296048F}" srcOrd="1" destOrd="0" presId="urn:microsoft.com/office/officeart/2005/8/layout/list1"/>
    <dgm:cxn modelId="{AFA24223-2A60-0D48-9DAC-B4A35F6D2E52}" type="presParOf" srcId="{B212BFCC-8283-5E42-87B5-879FD371C1BF}" destId="{4E302917-D374-FC49-94A6-85B68D3C3369}" srcOrd="1" destOrd="0" presId="urn:microsoft.com/office/officeart/2005/8/layout/list1"/>
    <dgm:cxn modelId="{EAE1D1FC-A2A5-1A42-B545-87C472A0BA97}" type="presParOf" srcId="{B212BFCC-8283-5E42-87B5-879FD371C1BF}" destId="{7565EE67-58B1-864F-9B77-ED961B9E2AA6}" srcOrd="2" destOrd="0" presId="urn:microsoft.com/office/officeart/2005/8/layout/list1"/>
    <dgm:cxn modelId="{FD68A102-207C-3C48-86AE-EF0800ABFBEA}" type="presParOf" srcId="{B212BFCC-8283-5E42-87B5-879FD371C1BF}" destId="{606FC8F9-7760-3C44-9C1E-9333E21B6099}" srcOrd="3" destOrd="0" presId="urn:microsoft.com/office/officeart/2005/8/layout/list1"/>
    <dgm:cxn modelId="{CCEFEE47-FD5F-2445-8918-EA44FEA1661D}" type="presParOf" srcId="{B212BFCC-8283-5E42-87B5-879FD371C1BF}" destId="{5F866BF2-7819-4A42-8496-D1EB60184BE9}" srcOrd="4" destOrd="0" presId="urn:microsoft.com/office/officeart/2005/8/layout/list1"/>
    <dgm:cxn modelId="{74F48067-8BB7-3643-A20A-A66AEFFAA1BA}" type="presParOf" srcId="{5F866BF2-7819-4A42-8496-D1EB60184BE9}" destId="{74511312-B356-E242-913E-076B6B701008}" srcOrd="0" destOrd="0" presId="urn:microsoft.com/office/officeart/2005/8/layout/list1"/>
    <dgm:cxn modelId="{D68520B2-3733-3840-AF99-1281B1005BAF}" type="presParOf" srcId="{5F866BF2-7819-4A42-8496-D1EB60184BE9}" destId="{3A53B56E-6AA9-9C4D-8883-48BA9525D322}" srcOrd="1" destOrd="0" presId="urn:microsoft.com/office/officeart/2005/8/layout/list1"/>
    <dgm:cxn modelId="{BDE06129-442B-A04B-A19F-76A2D04AB788}" type="presParOf" srcId="{B212BFCC-8283-5E42-87B5-879FD371C1BF}" destId="{07396799-20F4-9140-A3AF-B3256BD9F37F}" srcOrd="5" destOrd="0" presId="urn:microsoft.com/office/officeart/2005/8/layout/list1"/>
    <dgm:cxn modelId="{637948A9-A2F6-774C-AFEE-446D21BFADAE}" type="presParOf" srcId="{B212BFCC-8283-5E42-87B5-879FD371C1BF}" destId="{7B4966AF-BAF1-A645-AD55-E9AA1CDF572D}" srcOrd="6" destOrd="0" presId="urn:microsoft.com/office/officeart/2005/8/layout/list1"/>
    <dgm:cxn modelId="{27D5715B-4276-E347-9FA7-32A276E87289}" type="presParOf" srcId="{B212BFCC-8283-5E42-87B5-879FD371C1BF}" destId="{D6AB2660-D529-7D4C-AEE1-B8BDF0E18EC5}" srcOrd="7" destOrd="0" presId="urn:microsoft.com/office/officeart/2005/8/layout/list1"/>
    <dgm:cxn modelId="{C9B6320F-C629-524E-9EE0-310EEFE459D2}" type="presParOf" srcId="{B212BFCC-8283-5E42-87B5-879FD371C1BF}" destId="{7A4945BA-7690-9946-B5FC-7FAC8BEB4A64}" srcOrd="8" destOrd="0" presId="urn:microsoft.com/office/officeart/2005/8/layout/list1"/>
    <dgm:cxn modelId="{EA8EDD14-869B-F444-AE48-0A596EB06465}" type="presParOf" srcId="{7A4945BA-7690-9946-B5FC-7FAC8BEB4A64}" destId="{62D9ECAF-0E18-3548-B401-11C7F39C663E}" srcOrd="0" destOrd="0" presId="urn:microsoft.com/office/officeart/2005/8/layout/list1"/>
    <dgm:cxn modelId="{1AD939DF-2215-DE44-BC3F-9958B07A2325}" type="presParOf" srcId="{7A4945BA-7690-9946-B5FC-7FAC8BEB4A64}" destId="{927E6DA2-C3FA-6A43-BD70-E941DA12D942}" srcOrd="1" destOrd="0" presId="urn:microsoft.com/office/officeart/2005/8/layout/list1"/>
    <dgm:cxn modelId="{96E0FB2C-78C5-2446-B377-525CE9047B7F}" type="presParOf" srcId="{B212BFCC-8283-5E42-87B5-879FD371C1BF}" destId="{5B8A0022-D3D7-DF47-85C5-EF357C75D64E}" srcOrd="9" destOrd="0" presId="urn:microsoft.com/office/officeart/2005/8/layout/list1"/>
    <dgm:cxn modelId="{E45489C0-751E-9C4E-A976-87FBBABAE59D}" type="presParOf" srcId="{B212BFCC-8283-5E42-87B5-879FD371C1BF}" destId="{CDCD3EDD-D1E6-074B-8529-8D45F2BB47C1}"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B65B964-A05A-4C2A-B7EE-B9A93D39EA33}">
      <dsp:nvSpPr>
        <dsp:cNvPr id="0" name=""/>
        <dsp:cNvSpPr/>
      </dsp:nvSpPr>
      <dsp:spPr>
        <a:xfrm>
          <a:off x="30164" y="626220"/>
          <a:ext cx="819583" cy="819583"/>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862AE65-1A23-4391-BA87-89E94024B707}">
      <dsp:nvSpPr>
        <dsp:cNvPr id="0" name=""/>
        <dsp:cNvSpPr/>
      </dsp:nvSpPr>
      <dsp:spPr>
        <a:xfrm>
          <a:off x="202277" y="798332"/>
          <a:ext cx="475358" cy="47535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D90B64F-D474-4F5F-A0B3-7A6D1E608C16}">
      <dsp:nvSpPr>
        <dsp:cNvPr id="0" name=""/>
        <dsp:cNvSpPr/>
      </dsp:nvSpPr>
      <dsp:spPr>
        <a:xfrm>
          <a:off x="1025372" y="626220"/>
          <a:ext cx="1931874" cy="8195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a:t>Motivation and Goals</a:t>
          </a:r>
        </a:p>
      </dsp:txBody>
      <dsp:txXfrm>
        <a:off x="1025372" y="626220"/>
        <a:ext cx="1931874" cy="819583"/>
      </dsp:txXfrm>
    </dsp:sp>
    <dsp:sp modelId="{A48863A7-39E3-4792-857F-041F1F472668}">
      <dsp:nvSpPr>
        <dsp:cNvPr id="0" name=""/>
        <dsp:cNvSpPr/>
      </dsp:nvSpPr>
      <dsp:spPr>
        <a:xfrm>
          <a:off x="3293862" y="626220"/>
          <a:ext cx="819583" cy="819583"/>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D555910-1E03-420E-89FB-5657A3BCAAE0}">
      <dsp:nvSpPr>
        <dsp:cNvPr id="0" name=""/>
        <dsp:cNvSpPr/>
      </dsp:nvSpPr>
      <dsp:spPr>
        <a:xfrm>
          <a:off x="3465974" y="798332"/>
          <a:ext cx="475358" cy="47535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873B914-98C6-40F5-A767-3A7D3D7A9BDD}">
      <dsp:nvSpPr>
        <dsp:cNvPr id="0" name=""/>
        <dsp:cNvSpPr/>
      </dsp:nvSpPr>
      <dsp:spPr>
        <a:xfrm>
          <a:off x="4289070" y="626220"/>
          <a:ext cx="1931874" cy="8195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a:t>Data Collection and Modeling</a:t>
          </a:r>
        </a:p>
      </dsp:txBody>
      <dsp:txXfrm>
        <a:off x="4289070" y="626220"/>
        <a:ext cx="1931874" cy="819583"/>
      </dsp:txXfrm>
    </dsp:sp>
    <dsp:sp modelId="{A39073FB-ECA8-4ECC-93A2-6A4A4F512625}">
      <dsp:nvSpPr>
        <dsp:cNvPr id="0" name=""/>
        <dsp:cNvSpPr/>
      </dsp:nvSpPr>
      <dsp:spPr>
        <a:xfrm>
          <a:off x="30164" y="2038060"/>
          <a:ext cx="819583" cy="819583"/>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5BBA282-D1AA-4353-9398-5C7444067D88}">
      <dsp:nvSpPr>
        <dsp:cNvPr id="0" name=""/>
        <dsp:cNvSpPr/>
      </dsp:nvSpPr>
      <dsp:spPr>
        <a:xfrm>
          <a:off x="202277" y="2210172"/>
          <a:ext cx="475358" cy="47535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D84EC1A-9301-45E1-83BC-DF88BEE008FD}">
      <dsp:nvSpPr>
        <dsp:cNvPr id="0" name=""/>
        <dsp:cNvSpPr/>
      </dsp:nvSpPr>
      <dsp:spPr>
        <a:xfrm>
          <a:off x="1025372" y="2038060"/>
          <a:ext cx="1931874" cy="8195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dirty="0"/>
            <a:t>Results and Takeaways</a:t>
          </a:r>
        </a:p>
      </dsp:txBody>
      <dsp:txXfrm>
        <a:off x="1025372" y="2038060"/>
        <a:ext cx="1931874" cy="819583"/>
      </dsp:txXfrm>
    </dsp:sp>
    <dsp:sp modelId="{EC52A155-05FA-497A-BD1A-37769A5EFE9B}">
      <dsp:nvSpPr>
        <dsp:cNvPr id="0" name=""/>
        <dsp:cNvSpPr/>
      </dsp:nvSpPr>
      <dsp:spPr>
        <a:xfrm>
          <a:off x="3293862" y="2038060"/>
          <a:ext cx="819583" cy="819583"/>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1B2AC90-2E10-45E6-AB18-C3CEA221DDE0}">
      <dsp:nvSpPr>
        <dsp:cNvPr id="0" name=""/>
        <dsp:cNvSpPr/>
      </dsp:nvSpPr>
      <dsp:spPr>
        <a:xfrm>
          <a:off x="3465974" y="2210172"/>
          <a:ext cx="475358" cy="47535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54A35DA-CD82-45E9-BE03-87EDE311F68A}">
      <dsp:nvSpPr>
        <dsp:cNvPr id="0" name=""/>
        <dsp:cNvSpPr/>
      </dsp:nvSpPr>
      <dsp:spPr>
        <a:xfrm>
          <a:off x="4289070" y="2038060"/>
          <a:ext cx="1931874" cy="8195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a:t>Future Improvements</a:t>
          </a:r>
        </a:p>
      </dsp:txBody>
      <dsp:txXfrm>
        <a:off x="4289070" y="2038060"/>
        <a:ext cx="1931874" cy="81958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7FC248-ECEB-D64F-8338-51D988E9DD25}">
      <dsp:nvSpPr>
        <dsp:cNvPr id="0" name=""/>
        <dsp:cNvSpPr/>
      </dsp:nvSpPr>
      <dsp:spPr>
        <a:xfrm>
          <a:off x="14915" y="1301476"/>
          <a:ext cx="1892224" cy="234687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Data Collected from Kaggle</a:t>
          </a:r>
        </a:p>
        <a:p>
          <a:pPr marL="0" lvl="0" indent="0" algn="ctr" defTabSz="800100">
            <a:lnSpc>
              <a:spcPct val="90000"/>
            </a:lnSpc>
            <a:spcBef>
              <a:spcPct val="0"/>
            </a:spcBef>
            <a:spcAft>
              <a:spcPct val="35000"/>
            </a:spcAft>
            <a:buNone/>
          </a:pPr>
          <a:r>
            <a:rPr lang="en-US" sz="1800" kern="1200" dirty="0"/>
            <a:t>- Pitches, At-Bats, Games, Players Tables</a:t>
          </a:r>
        </a:p>
      </dsp:txBody>
      <dsp:txXfrm>
        <a:off x="70336" y="1356897"/>
        <a:ext cx="1781382" cy="2236035"/>
      </dsp:txXfrm>
    </dsp:sp>
    <dsp:sp modelId="{45A9C02E-A233-DA42-9799-0C3F00DBBDA4}">
      <dsp:nvSpPr>
        <dsp:cNvPr id="0" name=""/>
        <dsp:cNvSpPr/>
      </dsp:nvSpPr>
      <dsp:spPr>
        <a:xfrm rot="48564">
          <a:off x="1943476" y="2362759"/>
          <a:ext cx="284924" cy="25609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1943480" y="2413435"/>
        <a:ext cx="208095" cy="153659"/>
      </dsp:txXfrm>
    </dsp:sp>
    <dsp:sp modelId="{1CF0D843-D6C9-2E46-8416-EAE3E47CCDA2}">
      <dsp:nvSpPr>
        <dsp:cNvPr id="0" name=""/>
        <dsp:cNvSpPr/>
      </dsp:nvSpPr>
      <dsp:spPr>
        <a:xfrm>
          <a:off x="2254321" y="1075719"/>
          <a:ext cx="1616886" cy="285777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PostgreSQL Database created and queried</a:t>
          </a:r>
        </a:p>
        <a:p>
          <a:pPr marL="0" lvl="0" indent="0" algn="ctr" defTabSz="711200">
            <a:lnSpc>
              <a:spcPct val="90000"/>
            </a:lnSpc>
            <a:spcBef>
              <a:spcPct val="0"/>
            </a:spcBef>
            <a:spcAft>
              <a:spcPct val="35000"/>
            </a:spcAft>
            <a:buNone/>
          </a:pPr>
          <a:r>
            <a:rPr lang="en-US" sz="1600" kern="1200" dirty="0"/>
            <a:t>- Features for modeling joined</a:t>
          </a:r>
        </a:p>
        <a:p>
          <a:pPr marL="0" lvl="0" indent="0" algn="ctr" defTabSz="711200">
            <a:lnSpc>
              <a:spcPct val="90000"/>
            </a:lnSpc>
            <a:spcBef>
              <a:spcPct val="0"/>
            </a:spcBef>
            <a:spcAft>
              <a:spcPct val="35000"/>
            </a:spcAft>
            <a:buNone/>
          </a:pPr>
          <a:r>
            <a:rPr lang="en-US" sz="1600" kern="1200" dirty="0"/>
            <a:t>- Pitcher Stats engineered</a:t>
          </a:r>
        </a:p>
      </dsp:txBody>
      <dsp:txXfrm>
        <a:off x="2301678" y="1123076"/>
        <a:ext cx="1522172" cy="2763063"/>
      </dsp:txXfrm>
    </dsp:sp>
    <dsp:sp modelId="{295BF62C-5A29-7140-B266-B8E648DBE450}">
      <dsp:nvSpPr>
        <dsp:cNvPr id="0" name=""/>
        <dsp:cNvSpPr/>
      </dsp:nvSpPr>
      <dsp:spPr>
        <a:xfrm flipV="1">
          <a:off x="3925044" y="2444785"/>
          <a:ext cx="678185" cy="23229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10800000">
        <a:off x="3925044" y="2491244"/>
        <a:ext cx="608497" cy="139377"/>
      </dsp:txXfrm>
    </dsp:sp>
    <dsp:sp modelId="{D4CBC053-B070-8949-B08F-4C0D23551B19}">
      <dsp:nvSpPr>
        <dsp:cNvPr id="0" name=""/>
        <dsp:cNvSpPr/>
      </dsp:nvSpPr>
      <dsp:spPr>
        <a:xfrm>
          <a:off x="2177133" y="4151244"/>
          <a:ext cx="1658452" cy="112282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K-Means Clustering of Hitter Statistics</a:t>
          </a:r>
        </a:p>
      </dsp:txBody>
      <dsp:txXfrm>
        <a:off x="2210019" y="4184130"/>
        <a:ext cx="1592680" cy="1057054"/>
      </dsp:txXfrm>
    </dsp:sp>
    <dsp:sp modelId="{DC506064-0172-334B-A0F5-D08CE6F514D6}">
      <dsp:nvSpPr>
        <dsp:cNvPr id="0" name=""/>
        <dsp:cNvSpPr/>
      </dsp:nvSpPr>
      <dsp:spPr>
        <a:xfrm rot="19128465">
          <a:off x="3966401" y="4079357"/>
          <a:ext cx="613123" cy="24407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3975462" y="4152284"/>
        <a:ext cx="539900" cy="146447"/>
      </dsp:txXfrm>
    </dsp:sp>
    <dsp:sp modelId="{8795B93A-EFA4-AB45-B462-A21F2EF8D432}">
      <dsp:nvSpPr>
        <dsp:cNvPr id="0" name=""/>
        <dsp:cNvSpPr/>
      </dsp:nvSpPr>
      <dsp:spPr>
        <a:xfrm>
          <a:off x="4777135" y="1231869"/>
          <a:ext cx="1338453" cy="269062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 Data Cleaning</a:t>
          </a:r>
        </a:p>
        <a:p>
          <a:pPr marL="0" lvl="0" indent="0" algn="ctr" defTabSz="711200">
            <a:lnSpc>
              <a:spcPct val="90000"/>
            </a:lnSpc>
            <a:spcBef>
              <a:spcPct val="0"/>
            </a:spcBef>
            <a:spcAft>
              <a:spcPct val="35000"/>
            </a:spcAft>
            <a:buNone/>
          </a:pPr>
          <a:r>
            <a:rPr lang="en-US" sz="1600" kern="1200" dirty="0"/>
            <a:t>- Exploratory Data Analysis</a:t>
          </a:r>
        </a:p>
        <a:p>
          <a:pPr marL="0" lvl="0" indent="0" algn="ctr" defTabSz="711200">
            <a:lnSpc>
              <a:spcPct val="90000"/>
            </a:lnSpc>
            <a:spcBef>
              <a:spcPct val="0"/>
            </a:spcBef>
            <a:spcAft>
              <a:spcPct val="35000"/>
            </a:spcAft>
            <a:buNone/>
          </a:pPr>
          <a:r>
            <a:rPr lang="en-US" sz="1600" kern="1200" dirty="0"/>
            <a:t>- Modeling Preparation</a:t>
          </a:r>
        </a:p>
      </dsp:txBody>
      <dsp:txXfrm>
        <a:off x="4816337" y="1271071"/>
        <a:ext cx="1260049" cy="2612216"/>
      </dsp:txXfrm>
    </dsp:sp>
    <dsp:sp modelId="{3299B8F0-B642-F545-9922-F8DF0838C264}">
      <dsp:nvSpPr>
        <dsp:cNvPr id="0" name=""/>
        <dsp:cNvSpPr/>
      </dsp:nvSpPr>
      <dsp:spPr>
        <a:xfrm rot="44192">
          <a:off x="6327021" y="2490912"/>
          <a:ext cx="448311" cy="20094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US" sz="800" kern="1200"/>
        </a:p>
      </dsp:txBody>
      <dsp:txXfrm>
        <a:off x="6327023" y="2530713"/>
        <a:ext cx="388029" cy="120565"/>
      </dsp:txXfrm>
    </dsp:sp>
    <dsp:sp modelId="{1C432563-5367-4842-9B3A-6503B123B9BD}">
      <dsp:nvSpPr>
        <dsp:cNvPr id="0" name=""/>
        <dsp:cNvSpPr/>
      </dsp:nvSpPr>
      <dsp:spPr>
        <a:xfrm>
          <a:off x="6961391" y="1529973"/>
          <a:ext cx="1566708" cy="215350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Multiclass Classification Modeling</a:t>
          </a:r>
        </a:p>
        <a:p>
          <a:pPr marL="0" lvl="0" indent="0" algn="ctr" defTabSz="711200">
            <a:lnSpc>
              <a:spcPct val="90000"/>
            </a:lnSpc>
            <a:spcBef>
              <a:spcPct val="0"/>
            </a:spcBef>
            <a:spcAft>
              <a:spcPct val="35000"/>
            </a:spcAft>
            <a:buNone/>
          </a:pPr>
          <a:r>
            <a:rPr lang="en-US" sz="1600" kern="1200" dirty="0"/>
            <a:t>- </a:t>
          </a:r>
          <a:r>
            <a:rPr lang="en-US" sz="1600" kern="1200" dirty="0" err="1"/>
            <a:t>XGBoost</a:t>
          </a:r>
          <a:r>
            <a:rPr lang="en-US" sz="1600" kern="1200" dirty="0"/>
            <a:t> / Random Forest Classifiers</a:t>
          </a:r>
        </a:p>
      </dsp:txBody>
      <dsp:txXfrm>
        <a:off x="7007278" y="1575860"/>
        <a:ext cx="1474934" cy="2061732"/>
      </dsp:txXfrm>
    </dsp:sp>
    <dsp:sp modelId="{099C4332-FD59-8D4C-A2D9-D4B3503305EB}">
      <dsp:nvSpPr>
        <dsp:cNvPr id="0" name=""/>
        <dsp:cNvSpPr/>
      </dsp:nvSpPr>
      <dsp:spPr>
        <a:xfrm rot="21586502">
          <a:off x="8730536" y="2501543"/>
          <a:ext cx="429171" cy="20094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US" sz="800" kern="1200"/>
        </a:p>
      </dsp:txBody>
      <dsp:txXfrm>
        <a:off x="8730536" y="2541849"/>
        <a:ext cx="368889" cy="120565"/>
      </dsp:txXfrm>
    </dsp:sp>
    <dsp:sp modelId="{3BE3448A-0354-824D-B6CD-15EBC93A2FC9}">
      <dsp:nvSpPr>
        <dsp:cNvPr id="0" name=""/>
        <dsp:cNvSpPr/>
      </dsp:nvSpPr>
      <dsp:spPr>
        <a:xfrm>
          <a:off x="9337851" y="1388039"/>
          <a:ext cx="1377143" cy="241945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Regression for Pitch Location X and Y Coordinates</a:t>
          </a:r>
        </a:p>
        <a:p>
          <a:pPr marL="0" lvl="0" indent="0" algn="ctr" defTabSz="711200">
            <a:lnSpc>
              <a:spcPct val="90000"/>
            </a:lnSpc>
            <a:spcBef>
              <a:spcPct val="0"/>
            </a:spcBef>
            <a:spcAft>
              <a:spcPct val="35000"/>
            </a:spcAft>
            <a:buNone/>
          </a:pPr>
          <a:r>
            <a:rPr lang="en-US" sz="1600" kern="1200" dirty="0"/>
            <a:t>- Linear Regression, Random Forest Regressor</a:t>
          </a:r>
        </a:p>
      </dsp:txBody>
      <dsp:txXfrm>
        <a:off x="9378186" y="1428374"/>
        <a:ext cx="1296473" cy="233878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1CA1B9-2F69-ED45-8C26-FDE90A9F547C}">
      <dsp:nvSpPr>
        <dsp:cNvPr id="0" name=""/>
        <dsp:cNvSpPr/>
      </dsp:nvSpPr>
      <dsp:spPr>
        <a:xfrm>
          <a:off x="0" y="240446"/>
          <a:ext cx="6263640" cy="1594198"/>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b="1" kern="1200" dirty="0"/>
            <a:t>Game Situation</a:t>
          </a:r>
          <a:r>
            <a:rPr lang="en-US" sz="2600" kern="1200" dirty="0"/>
            <a:t>: </a:t>
          </a:r>
        </a:p>
        <a:p>
          <a:pPr marL="0" lvl="0" indent="0" algn="l" defTabSz="1155700">
            <a:lnSpc>
              <a:spcPct val="90000"/>
            </a:lnSpc>
            <a:spcBef>
              <a:spcPct val="0"/>
            </a:spcBef>
            <a:spcAft>
              <a:spcPct val="35000"/>
            </a:spcAft>
            <a:buNone/>
          </a:pPr>
          <a:r>
            <a:rPr lang="en-US" sz="2600" kern="1200" dirty="0"/>
            <a:t>Outs, Balls, Strikes, Runners on Base, Score</a:t>
          </a:r>
        </a:p>
      </dsp:txBody>
      <dsp:txXfrm>
        <a:off x="77822" y="318268"/>
        <a:ext cx="6107996" cy="1438554"/>
      </dsp:txXfrm>
    </dsp:sp>
    <dsp:sp modelId="{700D9C25-03E7-DD40-92F0-8126ABC458EE}">
      <dsp:nvSpPr>
        <dsp:cNvPr id="0" name=""/>
        <dsp:cNvSpPr/>
      </dsp:nvSpPr>
      <dsp:spPr>
        <a:xfrm>
          <a:off x="0" y="1909524"/>
          <a:ext cx="6263640" cy="1594198"/>
        </a:xfrm>
        <a:prstGeom prst="roundRect">
          <a:avLst/>
        </a:prstGeom>
        <a:solidFill>
          <a:schemeClr val="accent2">
            <a:hueOff val="-727682"/>
            <a:satOff val="-41964"/>
            <a:lumOff val="43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b="1" kern="1200" dirty="0"/>
            <a:t>Batter Info</a:t>
          </a:r>
          <a:r>
            <a:rPr lang="en-US" sz="2600" kern="1200" dirty="0"/>
            <a:t>: </a:t>
          </a:r>
        </a:p>
        <a:p>
          <a:pPr marL="0" lvl="0" indent="0" algn="l" defTabSz="1155700">
            <a:lnSpc>
              <a:spcPct val="90000"/>
            </a:lnSpc>
            <a:spcBef>
              <a:spcPct val="0"/>
            </a:spcBef>
            <a:spcAft>
              <a:spcPct val="35000"/>
            </a:spcAft>
            <a:buNone/>
          </a:pPr>
          <a:r>
            <a:rPr lang="en-US" sz="2600" kern="1200" dirty="0"/>
            <a:t>Hitter “Cluster”, Hitting Side</a:t>
          </a:r>
        </a:p>
      </dsp:txBody>
      <dsp:txXfrm>
        <a:off x="77822" y="1987346"/>
        <a:ext cx="6107996" cy="1438554"/>
      </dsp:txXfrm>
    </dsp:sp>
    <dsp:sp modelId="{11111BDD-5479-374B-A5B7-8C4F0B15319A}">
      <dsp:nvSpPr>
        <dsp:cNvPr id="0" name=""/>
        <dsp:cNvSpPr/>
      </dsp:nvSpPr>
      <dsp:spPr>
        <a:xfrm>
          <a:off x="0" y="3578603"/>
          <a:ext cx="6263640" cy="1594198"/>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b="1" kern="1200" dirty="0"/>
            <a:t>Pitcher Stats</a:t>
          </a:r>
          <a:r>
            <a:rPr lang="en-US" sz="2600" kern="1200" dirty="0"/>
            <a:t>: </a:t>
          </a:r>
        </a:p>
        <a:p>
          <a:pPr marL="0" lvl="0" indent="0" algn="l" defTabSz="1155700">
            <a:lnSpc>
              <a:spcPct val="90000"/>
            </a:lnSpc>
            <a:spcBef>
              <a:spcPct val="0"/>
            </a:spcBef>
            <a:spcAft>
              <a:spcPct val="35000"/>
            </a:spcAft>
            <a:buNone/>
          </a:pPr>
          <a:r>
            <a:rPr lang="en-US" sz="2600" kern="1200" dirty="0"/>
            <a:t>Total pitches thrown, last pitch information, running pitch type breakdown</a:t>
          </a:r>
        </a:p>
      </dsp:txBody>
      <dsp:txXfrm>
        <a:off x="77822" y="3656425"/>
        <a:ext cx="6107996" cy="143855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1999674-B753-5649-9726-BC8423DDD9CB}">
      <dsp:nvSpPr>
        <dsp:cNvPr id="0" name=""/>
        <dsp:cNvSpPr/>
      </dsp:nvSpPr>
      <dsp:spPr>
        <a:xfrm>
          <a:off x="0" y="219858"/>
          <a:ext cx="3605571" cy="684450"/>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Accuracy: 47% | Precision: 46% </a:t>
          </a:r>
        </a:p>
        <a:p>
          <a:pPr marL="0" lvl="0" indent="0" algn="ctr" defTabSz="666750">
            <a:lnSpc>
              <a:spcPct val="90000"/>
            </a:lnSpc>
            <a:spcBef>
              <a:spcPct val="0"/>
            </a:spcBef>
            <a:spcAft>
              <a:spcPct val="35000"/>
            </a:spcAft>
            <a:buNone/>
          </a:pPr>
          <a:r>
            <a:rPr lang="en-US" sz="1500" kern="1200" dirty="0"/>
            <a:t>Recall: 34% </a:t>
          </a:r>
        </a:p>
      </dsp:txBody>
      <dsp:txXfrm>
        <a:off x="33412" y="253270"/>
        <a:ext cx="3538747" cy="617626"/>
      </dsp:txXfrm>
    </dsp:sp>
    <dsp:sp modelId="{7A305514-5F9B-AA45-BAE2-5DF59D43F8B9}">
      <dsp:nvSpPr>
        <dsp:cNvPr id="0" name=""/>
        <dsp:cNvSpPr/>
      </dsp:nvSpPr>
      <dsp:spPr>
        <a:xfrm>
          <a:off x="0" y="963659"/>
          <a:ext cx="3605571" cy="684450"/>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dirty="0"/>
            <a:t>Pitch Arsenal (w/ pitch rate):</a:t>
          </a:r>
        </a:p>
      </dsp:txBody>
      <dsp:txXfrm>
        <a:off x="33412" y="997071"/>
        <a:ext cx="3538747" cy="617626"/>
      </dsp:txXfrm>
    </dsp:sp>
    <dsp:sp modelId="{6E24F2E7-C34B-BB44-A7D9-6A238A8E74E3}">
      <dsp:nvSpPr>
        <dsp:cNvPr id="0" name=""/>
        <dsp:cNvSpPr/>
      </dsp:nvSpPr>
      <dsp:spPr>
        <a:xfrm>
          <a:off x="0" y="1648110"/>
          <a:ext cx="3605571" cy="12109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477" tIns="17780" rIns="99568" bIns="17780" numCol="1" spcCol="1270" anchor="t" anchorCtr="0">
          <a:noAutofit/>
        </a:bodyPr>
        <a:lstStyle/>
        <a:p>
          <a:pPr marL="114300" lvl="1" indent="-114300" algn="l" defTabSz="622300">
            <a:lnSpc>
              <a:spcPct val="90000"/>
            </a:lnSpc>
            <a:spcBef>
              <a:spcPct val="0"/>
            </a:spcBef>
            <a:spcAft>
              <a:spcPct val="20000"/>
            </a:spcAft>
            <a:buChar char="•"/>
          </a:pPr>
          <a:r>
            <a:rPr lang="en-US" sz="1400" kern="1200" dirty="0"/>
            <a:t>Sinker: 47%</a:t>
          </a:r>
        </a:p>
        <a:p>
          <a:pPr marL="114300" lvl="1" indent="-114300" algn="l" defTabSz="622300">
            <a:lnSpc>
              <a:spcPct val="90000"/>
            </a:lnSpc>
            <a:spcBef>
              <a:spcPct val="0"/>
            </a:spcBef>
            <a:spcAft>
              <a:spcPct val="20000"/>
            </a:spcAft>
            <a:buChar char="•"/>
          </a:pPr>
          <a:r>
            <a:rPr lang="en-US" sz="1400" kern="1200" dirty="0"/>
            <a:t>Changeup: 27%</a:t>
          </a:r>
        </a:p>
        <a:p>
          <a:pPr marL="114300" lvl="1" indent="-114300" algn="l" defTabSz="622300">
            <a:lnSpc>
              <a:spcPct val="90000"/>
            </a:lnSpc>
            <a:spcBef>
              <a:spcPct val="0"/>
            </a:spcBef>
            <a:spcAft>
              <a:spcPct val="20000"/>
            </a:spcAft>
            <a:buChar char="•"/>
          </a:pPr>
          <a:r>
            <a:rPr lang="en-US" sz="1400" kern="1200" dirty="0"/>
            <a:t>Four Seam Fastball: 13%</a:t>
          </a:r>
        </a:p>
        <a:p>
          <a:pPr marL="114300" lvl="1" indent="-114300" algn="l" defTabSz="622300">
            <a:lnSpc>
              <a:spcPct val="90000"/>
            </a:lnSpc>
            <a:spcBef>
              <a:spcPct val="0"/>
            </a:spcBef>
            <a:spcAft>
              <a:spcPct val="20000"/>
            </a:spcAft>
            <a:buChar char="•"/>
          </a:pPr>
          <a:r>
            <a:rPr lang="en-US" sz="1400" kern="1200" dirty="0"/>
            <a:t>Curveball: 8%</a:t>
          </a:r>
        </a:p>
        <a:p>
          <a:pPr marL="114300" lvl="1" indent="-114300" algn="l" defTabSz="622300">
            <a:lnSpc>
              <a:spcPct val="90000"/>
            </a:lnSpc>
            <a:spcBef>
              <a:spcPct val="0"/>
            </a:spcBef>
            <a:spcAft>
              <a:spcPct val="20000"/>
            </a:spcAft>
            <a:buChar char="•"/>
          </a:pPr>
          <a:r>
            <a:rPr lang="en-US" sz="1400" kern="1200" dirty="0"/>
            <a:t>Cutter: 5%</a:t>
          </a:r>
        </a:p>
      </dsp:txBody>
      <dsp:txXfrm>
        <a:off x="0" y="1648110"/>
        <a:ext cx="3605571" cy="1210950"/>
      </dsp:txXfrm>
    </dsp:sp>
    <dsp:sp modelId="{DF9C573E-6655-0C4C-8DDD-42F94B1DB648}">
      <dsp:nvSpPr>
        <dsp:cNvPr id="0" name=""/>
        <dsp:cNvSpPr/>
      </dsp:nvSpPr>
      <dsp:spPr>
        <a:xfrm>
          <a:off x="0" y="2859060"/>
          <a:ext cx="3605571" cy="684450"/>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dirty="0"/>
            <a:t>Establishes hitters with a sinker/changeup mix, doesn’t rely on four seam velocity</a:t>
          </a:r>
        </a:p>
      </dsp:txBody>
      <dsp:txXfrm>
        <a:off x="33412" y="2892472"/>
        <a:ext cx="3538747" cy="61762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1999674-B753-5649-9726-BC8423DDD9CB}">
      <dsp:nvSpPr>
        <dsp:cNvPr id="0" name=""/>
        <dsp:cNvSpPr/>
      </dsp:nvSpPr>
      <dsp:spPr>
        <a:xfrm>
          <a:off x="0" y="85180"/>
          <a:ext cx="3605571" cy="775710"/>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Accuracy: 35% | Precision: 28% </a:t>
          </a:r>
        </a:p>
        <a:p>
          <a:pPr marL="0" lvl="0" indent="0" algn="ctr" defTabSz="755650">
            <a:lnSpc>
              <a:spcPct val="90000"/>
            </a:lnSpc>
            <a:spcBef>
              <a:spcPct val="0"/>
            </a:spcBef>
            <a:spcAft>
              <a:spcPct val="35000"/>
            </a:spcAft>
            <a:buNone/>
          </a:pPr>
          <a:r>
            <a:rPr lang="en-US" sz="1700" kern="1200" dirty="0"/>
            <a:t>Recall: 29% </a:t>
          </a:r>
        </a:p>
      </dsp:txBody>
      <dsp:txXfrm>
        <a:off x="37867" y="123047"/>
        <a:ext cx="3529837" cy="699976"/>
      </dsp:txXfrm>
    </dsp:sp>
    <dsp:sp modelId="{7A305514-5F9B-AA45-BAE2-5DF59D43F8B9}">
      <dsp:nvSpPr>
        <dsp:cNvPr id="0" name=""/>
        <dsp:cNvSpPr/>
      </dsp:nvSpPr>
      <dsp:spPr>
        <a:xfrm>
          <a:off x="0" y="928155"/>
          <a:ext cx="3605571" cy="775710"/>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dirty="0"/>
            <a:t>Pitch Arsenal (w/ pitch rate):</a:t>
          </a:r>
        </a:p>
      </dsp:txBody>
      <dsp:txXfrm>
        <a:off x="37867" y="966022"/>
        <a:ext cx="3529837" cy="699976"/>
      </dsp:txXfrm>
    </dsp:sp>
    <dsp:sp modelId="{6E24F2E7-C34B-BB44-A7D9-6A238A8E74E3}">
      <dsp:nvSpPr>
        <dsp:cNvPr id="0" name=""/>
        <dsp:cNvSpPr/>
      </dsp:nvSpPr>
      <dsp:spPr>
        <a:xfrm>
          <a:off x="0" y="1703865"/>
          <a:ext cx="3605571" cy="11964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477" tIns="17780" rIns="99568" bIns="17780" numCol="1" spcCol="1270" anchor="t" anchorCtr="0">
          <a:noAutofit/>
        </a:bodyPr>
        <a:lstStyle/>
        <a:p>
          <a:pPr marL="114300" lvl="1" indent="-114300" algn="l" defTabSz="622300">
            <a:lnSpc>
              <a:spcPct val="90000"/>
            </a:lnSpc>
            <a:spcBef>
              <a:spcPct val="0"/>
            </a:spcBef>
            <a:spcAft>
              <a:spcPct val="20000"/>
            </a:spcAft>
            <a:buChar char="•"/>
          </a:pPr>
          <a:r>
            <a:rPr lang="en-US" sz="1400" kern="1200" dirty="0"/>
            <a:t>Four Seam Fastball: 36%</a:t>
          </a:r>
        </a:p>
        <a:p>
          <a:pPr marL="114300" lvl="1" indent="-114300" algn="l" defTabSz="622300">
            <a:lnSpc>
              <a:spcPct val="90000"/>
            </a:lnSpc>
            <a:spcBef>
              <a:spcPct val="0"/>
            </a:spcBef>
            <a:spcAft>
              <a:spcPct val="20000"/>
            </a:spcAft>
            <a:buChar char="•"/>
          </a:pPr>
          <a:r>
            <a:rPr lang="en-US" sz="1400" kern="1200" dirty="0"/>
            <a:t>Slider: 21%</a:t>
          </a:r>
        </a:p>
        <a:p>
          <a:pPr marL="114300" lvl="1" indent="-114300" algn="l" defTabSz="622300">
            <a:lnSpc>
              <a:spcPct val="90000"/>
            </a:lnSpc>
            <a:spcBef>
              <a:spcPct val="0"/>
            </a:spcBef>
            <a:spcAft>
              <a:spcPct val="20000"/>
            </a:spcAft>
            <a:buChar char="•"/>
          </a:pPr>
          <a:r>
            <a:rPr lang="en-US" sz="1400" kern="1200" dirty="0"/>
            <a:t>Changeup: 18%</a:t>
          </a:r>
        </a:p>
        <a:p>
          <a:pPr marL="114300" lvl="1" indent="-114300" algn="l" defTabSz="622300">
            <a:lnSpc>
              <a:spcPct val="90000"/>
            </a:lnSpc>
            <a:spcBef>
              <a:spcPct val="0"/>
            </a:spcBef>
            <a:spcAft>
              <a:spcPct val="20000"/>
            </a:spcAft>
            <a:buChar char="•"/>
          </a:pPr>
          <a:r>
            <a:rPr lang="en-US" sz="1400" kern="1200" dirty="0"/>
            <a:t>Two Seamer: 14%</a:t>
          </a:r>
        </a:p>
        <a:p>
          <a:pPr marL="114300" lvl="1" indent="-114300" algn="l" defTabSz="622300">
            <a:lnSpc>
              <a:spcPct val="90000"/>
            </a:lnSpc>
            <a:spcBef>
              <a:spcPct val="0"/>
            </a:spcBef>
            <a:spcAft>
              <a:spcPct val="20000"/>
            </a:spcAft>
            <a:buChar char="•"/>
          </a:pPr>
          <a:r>
            <a:rPr lang="en-US" sz="1400" kern="1200" dirty="0"/>
            <a:t>Curveball: 11%</a:t>
          </a:r>
        </a:p>
      </dsp:txBody>
      <dsp:txXfrm>
        <a:off x="0" y="1703865"/>
        <a:ext cx="3605571" cy="1196460"/>
      </dsp:txXfrm>
    </dsp:sp>
    <dsp:sp modelId="{DF9C573E-6655-0C4C-8DDD-42F94B1DB648}">
      <dsp:nvSpPr>
        <dsp:cNvPr id="0" name=""/>
        <dsp:cNvSpPr/>
      </dsp:nvSpPr>
      <dsp:spPr>
        <a:xfrm>
          <a:off x="0" y="2900325"/>
          <a:ext cx="3605571" cy="775710"/>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dirty="0"/>
            <a:t>Second most likely pitch type matched the actual pitch type 47% of the time</a:t>
          </a:r>
        </a:p>
      </dsp:txBody>
      <dsp:txXfrm>
        <a:off x="37867" y="2938192"/>
        <a:ext cx="3529837" cy="69997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1999674-B753-5649-9726-BC8423DDD9CB}">
      <dsp:nvSpPr>
        <dsp:cNvPr id="0" name=""/>
        <dsp:cNvSpPr/>
      </dsp:nvSpPr>
      <dsp:spPr>
        <a:xfrm>
          <a:off x="0" y="34371"/>
          <a:ext cx="3605571" cy="1359088"/>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Accuracy: 23%  </a:t>
          </a:r>
        </a:p>
        <a:p>
          <a:pPr marL="0" lvl="0" indent="0" algn="ctr" defTabSz="889000">
            <a:lnSpc>
              <a:spcPct val="90000"/>
            </a:lnSpc>
            <a:spcBef>
              <a:spcPct val="0"/>
            </a:spcBef>
            <a:spcAft>
              <a:spcPct val="35000"/>
            </a:spcAft>
            <a:buNone/>
          </a:pPr>
          <a:r>
            <a:rPr lang="en-US" sz="2000" kern="1200" dirty="0"/>
            <a:t>Precision: 32% </a:t>
          </a:r>
        </a:p>
        <a:p>
          <a:pPr marL="0" lvl="0" indent="0" algn="ctr" defTabSz="889000">
            <a:lnSpc>
              <a:spcPct val="90000"/>
            </a:lnSpc>
            <a:spcBef>
              <a:spcPct val="0"/>
            </a:spcBef>
            <a:spcAft>
              <a:spcPct val="35000"/>
            </a:spcAft>
            <a:buNone/>
          </a:pPr>
          <a:r>
            <a:rPr lang="en-US" sz="2000" kern="1200" dirty="0"/>
            <a:t>Recall: 28%  </a:t>
          </a:r>
        </a:p>
      </dsp:txBody>
      <dsp:txXfrm>
        <a:off x="66345" y="100716"/>
        <a:ext cx="3472881" cy="1226398"/>
      </dsp:txXfrm>
    </dsp:sp>
    <dsp:sp modelId="{7A305514-5F9B-AA45-BAE2-5DF59D43F8B9}">
      <dsp:nvSpPr>
        <dsp:cNvPr id="0" name=""/>
        <dsp:cNvSpPr/>
      </dsp:nvSpPr>
      <dsp:spPr>
        <a:xfrm>
          <a:off x="0" y="1476980"/>
          <a:ext cx="3605571" cy="1787927"/>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 Sinker Usage fell drastically in 2017</a:t>
          </a:r>
        </a:p>
        <a:p>
          <a:pPr marL="0" lvl="0" indent="0" algn="l" defTabSz="889000">
            <a:lnSpc>
              <a:spcPct val="90000"/>
            </a:lnSpc>
            <a:spcBef>
              <a:spcPct val="0"/>
            </a:spcBef>
            <a:spcAft>
              <a:spcPct val="35000"/>
            </a:spcAft>
            <a:buNone/>
          </a:pPr>
          <a:r>
            <a:rPr lang="en-US" sz="2000" kern="1200" dirty="0"/>
            <a:t>- Replaced with Four seam fastball</a:t>
          </a:r>
        </a:p>
      </dsp:txBody>
      <dsp:txXfrm>
        <a:off x="87279" y="1564259"/>
        <a:ext cx="3431013" cy="1613369"/>
      </dsp:txXfrm>
    </dsp:sp>
    <dsp:sp modelId="{6E24F2E7-C34B-BB44-A7D9-6A238A8E74E3}">
      <dsp:nvSpPr>
        <dsp:cNvPr id="0" name=""/>
        <dsp:cNvSpPr/>
      </dsp:nvSpPr>
      <dsp:spPr>
        <a:xfrm>
          <a:off x="0" y="3264908"/>
          <a:ext cx="3605571" cy="4802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477" tIns="25400" rIns="142240" bIns="25400" numCol="1" spcCol="1270" anchor="t" anchorCtr="0">
          <a:noAutofit/>
        </a:bodyPr>
        <a:lstStyle/>
        <a:p>
          <a:pPr marL="171450" lvl="1" indent="-171450" algn="l" defTabSz="711200">
            <a:lnSpc>
              <a:spcPct val="90000"/>
            </a:lnSpc>
            <a:spcBef>
              <a:spcPct val="0"/>
            </a:spcBef>
            <a:spcAft>
              <a:spcPct val="20000"/>
            </a:spcAft>
            <a:buChar char="•"/>
          </a:pPr>
          <a:endParaRPr lang="en-US" sz="1600" kern="1200" dirty="0"/>
        </a:p>
      </dsp:txBody>
      <dsp:txXfrm>
        <a:off x="0" y="3264908"/>
        <a:ext cx="3605571" cy="48024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65EE67-58B1-864F-9B77-ED961B9E2AA6}">
      <dsp:nvSpPr>
        <dsp:cNvPr id="0" name=""/>
        <dsp:cNvSpPr/>
      </dsp:nvSpPr>
      <dsp:spPr>
        <a:xfrm>
          <a:off x="0" y="302741"/>
          <a:ext cx="10506456" cy="15876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15418" tIns="291592" rIns="815418" bIns="99568" numCol="1" spcCol="1270" anchor="t" anchorCtr="0">
          <a:noAutofit/>
        </a:bodyPr>
        <a:lstStyle/>
        <a:p>
          <a:pPr marL="114300" lvl="1" indent="-114300" algn="l" defTabSz="622300">
            <a:lnSpc>
              <a:spcPct val="90000"/>
            </a:lnSpc>
            <a:spcBef>
              <a:spcPct val="0"/>
            </a:spcBef>
            <a:spcAft>
              <a:spcPct val="15000"/>
            </a:spcAft>
            <a:buChar char="•"/>
          </a:pPr>
          <a:r>
            <a:rPr lang="en-US" sz="1400" kern="1200" dirty="0"/>
            <a:t>'</a:t>
          </a:r>
          <a:r>
            <a:rPr lang="en-US" sz="1400" kern="1200" dirty="0" err="1"/>
            <a:t>Cluster','inning</a:t>
          </a:r>
          <a:r>
            <a:rPr lang="en-US" sz="1400" kern="1200" dirty="0"/>
            <a:t>', 'top', 'on_1b', 'on_2b', 'on_3b', '</a:t>
          </a:r>
          <a:r>
            <a:rPr lang="en-US" sz="1400" kern="1200" dirty="0" err="1"/>
            <a:t>b_count</a:t>
          </a:r>
          <a:r>
            <a:rPr lang="en-US" sz="1400" kern="1200" dirty="0"/>
            <a:t>', '</a:t>
          </a:r>
          <a:r>
            <a:rPr lang="en-US" sz="1400" kern="1200" dirty="0" err="1"/>
            <a:t>s_count</a:t>
          </a:r>
          <a:r>
            <a:rPr lang="en-US" sz="1400" kern="1200" dirty="0"/>
            <a:t>', 'outs', '</a:t>
          </a:r>
          <a:r>
            <a:rPr lang="en-US" sz="1400" kern="1200" dirty="0" err="1"/>
            <a:t>stand_R</a:t>
          </a:r>
          <a:r>
            <a:rPr lang="en-US" sz="1400" kern="1200" dirty="0"/>
            <a:t>’, 'pitcher_run_diff','</a:t>
          </a:r>
          <a:r>
            <a:rPr lang="en-US" sz="1400" kern="1200" dirty="0" err="1"/>
            <a:t>last_pitch_speed</a:t>
          </a:r>
          <a:r>
            <a:rPr lang="en-US" sz="1400" kern="1200" dirty="0"/>
            <a:t>', '</a:t>
          </a:r>
          <a:r>
            <a:rPr lang="en-US" sz="1400" kern="1200" dirty="0" err="1"/>
            <a:t>last_pitch_px</a:t>
          </a:r>
          <a:r>
            <a:rPr lang="en-US" sz="1400" kern="1200" dirty="0"/>
            <a:t>’, 'last_pitch_</a:t>
          </a:r>
          <a:r>
            <a:rPr lang="en-US" sz="1400" kern="1200" dirty="0" err="1"/>
            <a:t>pz</a:t>
          </a:r>
          <a:r>
            <a:rPr lang="en-US" sz="1400" kern="1200" dirty="0"/>
            <a:t>','pitch_num','</a:t>
          </a:r>
          <a:r>
            <a:rPr lang="en-US" sz="1400" kern="1200" dirty="0" err="1"/>
            <a:t>cumulative_pitches</a:t>
          </a:r>
          <a:r>
            <a:rPr lang="en-US" sz="1400" kern="1200" dirty="0"/>
            <a:t>’, '</a:t>
          </a:r>
          <a:r>
            <a:rPr lang="en-US" sz="1400" kern="1200" dirty="0" err="1"/>
            <a:t>cumulative_ff_rate</a:t>
          </a:r>
          <a:r>
            <a:rPr lang="en-US" sz="1400" kern="1200" dirty="0"/>
            <a:t>', '</a:t>
          </a:r>
          <a:r>
            <a:rPr lang="en-US" sz="1400" kern="1200" dirty="0" err="1"/>
            <a:t>cumulative_sl_rate</a:t>
          </a:r>
          <a:r>
            <a:rPr lang="en-US" sz="1400" kern="1200" dirty="0"/>
            <a:t>', '</a:t>
          </a:r>
          <a:r>
            <a:rPr lang="en-US" sz="1400" kern="1200" dirty="0" err="1"/>
            <a:t>cumulative_ft_rate</a:t>
          </a:r>
          <a:r>
            <a:rPr lang="en-US" sz="1400" kern="1200" dirty="0"/>
            <a:t>’, '</a:t>
          </a:r>
          <a:r>
            <a:rPr lang="en-US" sz="1400" kern="1200" dirty="0" err="1"/>
            <a:t>cumulative_ch_rate</a:t>
          </a:r>
          <a:r>
            <a:rPr lang="en-US" sz="1400" kern="1200" dirty="0"/>
            <a:t>', '</a:t>
          </a:r>
          <a:r>
            <a:rPr lang="en-US" sz="1400" kern="1200" dirty="0" err="1"/>
            <a:t>cumulative_cu_rate</a:t>
          </a:r>
          <a:r>
            <a:rPr lang="en-US" sz="1400" kern="1200" dirty="0"/>
            <a:t>', '</a:t>
          </a:r>
          <a:r>
            <a:rPr lang="en-US" sz="1400" kern="1200" dirty="0" err="1"/>
            <a:t>cumulative_si_rate</a:t>
          </a:r>
          <a:r>
            <a:rPr lang="en-US" sz="1400" kern="1200" dirty="0"/>
            <a:t>’,  '</a:t>
          </a:r>
          <a:r>
            <a:rPr lang="en-US" sz="1400" kern="1200" dirty="0" err="1"/>
            <a:t>cumulative_fc_rate</a:t>
          </a:r>
          <a:r>
            <a:rPr lang="en-US" sz="1400" kern="1200" dirty="0"/>
            <a:t>', '</a:t>
          </a:r>
          <a:r>
            <a:rPr lang="en-US" sz="1400" kern="1200" dirty="0" err="1"/>
            <a:t>cumulative_kc_rate</a:t>
          </a:r>
          <a:r>
            <a:rPr lang="en-US" sz="1400" kern="1200" dirty="0"/>
            <a:t>', '</a:t>
          </a:r>
          <a:r>
            <a:rPr lang="en-US" sz="1400" kern="1200" dirty="0" err="1"/>
            <a:t>cumulative_fs_rate</a:t>
          </a:r>
          <a:r>
            <a:rPr lang="en-US" sz="1400" kern="1200" dirty="0"/>
            <a:t>’, '</a:t>
          </a:r>
          <a:r>
            <a:rPr lang="en-US" sz="1400" kern="1200" dirty="0" err="1"/>
            <a:t>cumulative_kn_rate</a:t>
          </a:r>
          <a:r>
            <a:rPr lang="en-US" sz="1400" kern="1200" dirty="0"/>
            <a:t>', '</a:t>
          </a:r>
          <a:r>
            <a:rPr lang="en-US" sz="1400" kern="1200" dirty="0" err="1"/>
            <a:t>cumulative_ep_rate</a:t>
          </a:r>
          <a:r>
            <a:rPr lang="en-US" sz="1400" kern="1200" dirty="0"/>
            <a:t>', '</a:t>
          </a:r>
          <a:r>
            <a:rPr lang="en-US" sz="1400" kern="1200" dirty="0" err="1"/>
            <a:t>cumulative_fo_rate</a:t>
          </a:r>
          <a:r>
            <a:rPr lang="en-US" sz="1400" kern="1200" dirty="0"/>
            <a:t>’, '</a:t>
          </a:r>
          <a:r>
            <a:rPr lang="en-US" sz="1400" kern="1200" dirty="0" err="1"/>
            <a:t>cumulative_sc_rate</a:t>
          </a:r>
          <a:r>
            <a:rPr lang="en-US" sz="1400" kern="1200" dirty="0"/>
            <a:t>', '</a:t>
          </a:r>
          <a:r>
            <a:rPr lang="en-US" sz="1400" kern="1200" dirty="0" err="1"/>
            <a:t>Last_Pitch_Type_Num</a:t>
          </a:r>
          <a:r>
            <a:rPr lang="en-US" sz="1400" kern="1200" dirty="0"/>
            <a:t>', 'last_5_ff', 'last_5_sl', 'last_5_ft', 'last_5_ch’, 'last_5_cu', 'last_5_si', 'last_5_fc', 'last_5_kc’, 'last_5_fs', 'last_5_kn', 'last_5_ep', 'last_5_fo’</a:t>
          </a:r>
        </a:p>
      </dsp:txBody>
      <dsp:txXfrm>
        <a:off x="0" y="302741"/>
        <a:ext cx="10506456" cy="1587600"/>
      </dsp:txXfrm>
    </dsp:sp>
    <dsp:sp modelId="{E273DADB-1504-EF4A-B495-7B90D296048F}">
      <dsp:nvSpPr>
        <dsp:cNvPr id="0" name=""/>
        <dsp:cNvSpPr/>
      </dsp:nvSpPr>
      <dsp:spPr>
        <a:xfrm>
          <a:off x="525322" y="96101"/>
          <a:ext cx="7354519" cy="4132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7983" tIns="0" rIns="277983" bIns="0" numCol="1" spcCol="1270" anchor="ctr" anchorCtr="0">
          <a:noAutofit/>
        </a:bodyPr>
        <a:lstStyle/>
        <a:p>
          <a:pPr marL="0" lvl="0" indent="0" algn="l" defTabSz="622300">
            <a:lnSpc>
              <a:spcPct val="90000"/>
            </a:lnSpc>
            <a:spcBef>
              <a:spcPct val="0"/>
            </a:spcBef>
            <a:spcAft>
              <a:spcPct val="35000"/>
            </a:spcAft>
            <a:buNone/>
          </a:pPr>
          <a:r>
            <a:rPr lang="en-US" sz="1400" kern="1200"/>
            <a:t>Classification:</a:t>
          </a:r>
        </a:p>
      </dsp:txBody>
      <dsp:txXfrm>
        <a:off x="545497" y="116276"/>
        <a:ext cx="7314169" cy="372930"/>
      </dsp:txXfrm>
    </dsp:sp>
    <dsp:sp modelId="{7B4966AF-BAF1-A645-AD55-E9AA1CDF572D}">
      <dsp:nvSpPr>
        <dsp:cNvPr id="0" name=""/>
        <dsp:cNvSpPr/>
      </dsp:nvSpPr>
      <dsp:spPr>
        <a:xfrm>
          <a:off x="0" y="2172581"/>
          <a:ext cx="10506456" cy="99225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15418" tIns="291592" rIns="815418" bIns="99568" numCol="1" spcCol="1270" anchor="t" anchorCtr="0">
          <a:noAutofit/>
        </a:bodyPr>
        <a:lstStyle/>
        <a:p>
          <a:pPr marL="114300" lvl="1" indent="-114300" algn="l" defTabSz="622300">
            <a:lnSpc>
              <a:spcPct val="90000"/>
            </a:lnSpc>
            <a:spcBef>
              <a:spcPct val="0"/>
            </a:spcBef>
            <a:spcAft>
              <a:spcPct val="15000"/>
            </a:spcAft>
            <a:buChar char="•"/>
          </a:pPr>
          <a:r>
            <a:rPr lang="en-US" sz="1400" kern="1200"/>
            <a:t>'Cluster','inning', 'top', 'on_1b', 'on_2b', 'on_3b', 'b_count', 's_count', 'outs', 'stand_R’, 'pitcher_run_diff','last_pitch_speed', 'last_pitch_px', 'last_pitch_pz','pitch_num','cumulative_pitches’, 'Last_Pitch_Type_Num', 'Pitch_Type_Num’</a:t>
          </a:r>
        </a:p>
      </dsp:txBody>
      <dsp:txXfrm>
        <a:off x="0" y="2172581"/>
        <a:ext cx="10506456" cy="992250"/>
      </dsp:txXfrm>
    </dsp:sp>
    <dsp:sp modelId="{3A53B56E-6AA9-9C4D-8883-48BA9525D322}">
      <dsp:nvSpPr>
        <dsp:cNvPr id="0" name=""/>
        <dsp:cNvSpPr/>
      </dsp:nvSpPr>
      <dsp:spPr>
        <a:xfrm>
          <a:off x="525322" y="1965942"/>
          <a:ext cx="7354519" cy="4132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7983" tIns="0" rIns="277983" bIns="0" numCol="1" spcCol="1270" anchor="ctr" anchorCtr="0">
          <a:noAutofit/>
        </a:bodyPr>
        <a:lstStyle/>
        <a:p>
          <a:pPr marL="0" lvl="0" indent="0" algn="l" defTabSz="622300">
            <a:lnSpc>
              <a:spcPct val="90000"/>
            </a:lnSpc>
            <a:spcBef>
              <a:spcPct val="0"/>
            </a:spcBef>
            <a:spcAft>
              <a:spcPct val="35000"/>
            </a:spcAft>
            <a:buNone/>
          </a:pPr>
          <a:r>
            <a:rPr lang="en-US" sz="1400" kern="1200"/>
            <a:t>Regression – Px: </a:t>
          </a:r>
        </a:p>
      </dsp:txBody>
      <dsp:txXfrm>
        <a:off x="545497" y="1986117"/>
        <a:ext cx="7314169" cy="372930"/>
      </dsp:txXfrm>
    </dsp:sp>
    <dsp:sp modelId="{CDCD3EDD-D1E6-074B-8529-8D45F2BB47C1}">
      <dsp:nvSpPr>
        <dsp:cNvPr id="0" name=""/>
        <dsp:cNvSpPr/>
      </dsp:nvSpPr>
      <dsp:spPr>
        <a:xfrm>
          <a:off x="0" y="3447072"/>
          <a:ext cx="10506456" cy="99225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15418" tIns="291592" rIns="815418" bIns="99568" numCol="1" spcCol="1270" anchor="t" anchorCtr="0">
          <a:noAutofit/>
        </a:bodyPr>
        <a:lstStyle/>
        <a:p>
          <a:pPr marL="114300" lvl="1" indent="-114300" algn="l" defTabSz="622300">
            <a:lnSpc>
              <a:spcPct val="90000"/>
            </a:lnSpc>
            <a:spcBef>
              <a:spcPct val="0"/>
            </a:spcBef>
            <a:spcAft>
              <a:spcPct val="15000"/>
            </a:spcAft>
            <a:buChar char="•"/>
          </a:pPr>
          <a:r>
            <a:rPr lang="en-US" sz="1400" kern="1200"/>
            <a:t>'Cluster','inning', 'top', 'on_1b', 'on_2b', 'on_3b', 'b_count', 's_count', 'outs', 'stand_R’,  'pitcher_run_diff','last_pitch_speed', 'last_pitch_px’, 'last_pitch_pz','pitch_num','cumulative_pitches’, 'Last_Pitch_Type_Num', 'Pitch_Type_Num', 'px'</a:t>
          </a:r>
        </a:p>
      </dsp:txBody>
      <dsp:txXfrm>
        <a:off x="0" y="3447072"/>
        <a:ext cx="10506456" cy="992250"/>
      </dsp:txXfrm>
    </dsp:sp>
    <dsp:sp modelId="{927E6DA2-C3FA-6A43-BD70-E941DA12D942}">
      <dsp:nvSpPr>
        <dsp:cNvPr id="0" name=""/>
        <dsp:cNvSpPr/>
      </dsp:nvSpPr>
      <dsp:spPr>
        <a:xfrm>
          <a:off x="525322" y="3240432"/>
          <a:ext cx="7354519" cy="4132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7983" tIns="0" rIns="277983" bIns="0" numCol="1" spcCol="1270" anchor="ctr" anchorCtr="0">
          <a:noAutofit/>
        </a:bodyPr>
        <a:lstStyle/>
        <a:p>
          <a:pPr marL="0" lvl="0" indent="0" algn="l" defTabSz="622300">
            <a:lnSpc>
              <a:spcPct val="90000"/>
            </a:lnSpc>
            <a:spcBef>
              <a:spcPct val="0"/>
            </a:spcBef>
            <a:spcAft>
              <a:spcPct val="35000"/>
            </a:spcAft>
            <a:buNone/>
          </a:pPr>
          <a:r>
            <a:rPr lang="en-US" sz="1400" kern="1200"/>
            <a:t>Regression – Pz: </a:t>
          </a:r>
        </a:p>
      </dsp:txBody>
      <dsp:txXfrm>
        <a:off x="545497" y="3260607"/>
        <a:ext cx="7314169" cy="372930"/>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152EE59-ABB1-3946-8B9C-DAF96EEE2EB0}" type="datetimeFigureOut">
              <a:rPr lang="en-US" smtClean="0"/>
              <a:t>3/25/21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A0814FB-030F-FF43-8444-E9B0967A2F7A}" type="slidenum">
              <a:rPr lang="en-US" smtClean="0"/>
              <a:t>‹#›</a:t>
            </a:fld>
            <a:endParaRPr lang="en-US"/>
          </a:p>
        </p:txBody>
      </p:sp>
    </p:spTree>
    <p:extLst>
      <p:ext uri="{BB962C8B-B14F-4D97-AF65-F5344CB8AC3E}">
        <p14:creationId xmlns:p14="http://schemas.microsoft.com/office/powerpoint/2010/main" val="34632434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https://</a:t>
            </a:r>
            <a:r>
              <a:rPr lang="en-US" dirty="0" err="1"/>
              <a:t>cdn.pixabay.com</a:t>
            </a:r>
            <a:r>
              <a:rPr lang="en-US" dirty="0"/>
              <a:t>/photo/2016/08/02/15/47/baseball-field-1563858_960_720.jpg</a:t>
            </a:r>
          </a:p>
        </p:txBody>
      </p:sp>
      <p:sp>
        <p:nvSpPr>
          <p:cNvPr id="4" name="Slide Number Placeholder 3"/>
          <p:cNvSpPr>
            <a:spLocks noGrp="1"/>
          </p:cNvSpPr>
          <p:nvPr>
            <p:ph type="sldNum" sz="quarter" idx="5"/>
          </p:nvPr>
        </p:nvSpPr>
        <p:spPr/>
        <p:txBody>
          <a:bodyPr/>
          <a:lstStyle/>
          <a:p>
            <a:fld id="{3A0814FB-030F-FF43-8444-E9B0967A2F7A}" type="slidenum">
              <a:rPr lang="en-US" smtClean="0"/>
              <a:t>1</a:t>
            </a:fld>
            <a:endParaRPr lang="en-US"/>
          </a:p>
        </p:txBody>
      </p:sp>
    </p:spTree>
    <p:extLst>
      <p:ext uri="{BB962C8B-B14F-4D97-AF65-F5344CB8AC3E}">
        <p14:creationId xmlns:p14="http://schemas.microsoft.com/office/powerpoint/2010/main" val="28542300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Address: https://</a:t>
            </a:r>
            <a:r>
              <a:rPr lang="en-US" dirty="0" err="1"/>
              <a:t>cdn.pixabay.com</a:t>
            </a:r>
            <a:r>
              <a:rPr lang="en-US" dirty="0"/>
              <a:t>/photo/2016/04/26/18/01/softball-1354947_960_720.jpg</a:t>
            </a:r>
          </a:p>
        </p:txBody>
      </p:sp>
      <p:sp>
        <p:nvSpPr>
          <p:cNvPr id="4" name="Slide Number Placeholder 3"/>
          <p:cNvSpPr>
            <a:spLocks noGrp="1"/>
          </p:cNvSpPr>
          <p:nvPr>
            <p:ph type="sldNum" sz="quarter" idx="5"/>
          </p:nvPr>
        </p:nvSpPr>
        <p:spPr/>
        <p:txBody>
          <a:bodyPr/>
          <a:lstStyle/>
          <a:p>
            <a:fld id="{3A0814FB-030F-FF43-8444-E9B0967A2F7A}" type="slidenum">
              <a:rPr lang="en-US" smtClean="0"/>
              <a:t>19</a:t>
            </a:fld>
            <a:endParaRPr lang="en-US"/>
          </a:p>
        </p:txBody>
      </p:sp>
    </p:spTree>
    <p:extLst>
      <p:ext uri="{BB962C8B-B14F-4D97-AF65-F5344CB8AC3E}">
        <p14:creationId xmlns:p14="http://schemas.microsoft.com/office/powerpoint/2010/main" val="22389187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https://</a:t>
            </a:r>
            <a:r>
              <a:rPr lang="en-US" dirty="0" err="1"/>
              <a:t>cdn.pixabay.com</a:t>
            </a:r>
            <a:r>
              <a:rPr lang="en-US" dirty="0"/>
              <a:t>/photo/2016/07/08/18/29/baseball-1505036_1280.jpg</a:t>
            </a:r>
          </a:p>
        </p:txBody>
      </p:sp>
      <p:sp>
        <p:nvSpPr>
          <p:cNvPr id="4" name="Slide Number Placeholder 3"/>
          <p:cNvSpPr>
            <a:spLocks noGrp="1"/>
          </p:cNvSpPr>
          <p:nvPr>
            <p:ph type="sldNum" sz="quarter" idx="5"/>
          </p:nvPr>
        </p:nvSpPr>
        <p:spPr/>
        <p:txBody>
          <a:bodyPr/>
          <a:lstStyle/>
          <a:p>
            <a:fld id="{3A0814FB-030F-FF43-8444-E9B0967A2F7A}" type="slidenum">
              <a:rPr lang="en-US" smtClean="0"/>
              <a:t>2</a:t>
            </a:fld>
            <a:endParaRPr lang="en-US"/>
          </a:p>
        </p:txBody>
      </p:sp>
    </p:spTree>
    <p:extLst>
      <p:ext uri="{BB962C8B-B14F-4D97-AF65-F5344CB8AC3E}">
        <p14:creationId xmlns:p14="http://schemas.microsoft.com/office/powerpoint/2010/main" val="12955740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A0814FB-030F-FF43-8444-E9B0967A2F7A}" type="slidenum">
              <a:rPr lang="en-US" smtClean="0"/>
              <a:t>3</a:t>
            </a:fld>
            <a:endParaRPr lang="en-US"/>
          </a:p>
        </p:txBody>
      </p:sp>
    </p:spTree>
    <p:extLst>
      <p:ext uri="{BB962C8B-B14F-4D97-AF65-F5344CB8AC3E}">
        <p14:creationId xmlns:p14="http://schemas.microsoft.com/office/powerpoint/2010/main" val="22089744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A0814FB-030F-FF43-8444-E9B0967A2F7A}" type="slidenum">
              <a:rPr lang="en-US" smtClean="0"/>
              <a:t>4</a:t>
            </a:fld>
            <a:endParaRPr lang="en-US"/>
          </a:p>
        </p:txBody>
      </p:sp>
    </p:spTree>
    <p:extLst>
      <p:ext uri="{BB962C8B-B14F-4D97-AF65-F5344CB8AC3E}">
        <p14:creationId xmlns:p14="http://schemas.microsoft.com/office/powerpoint/2010/main" val="11780367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Kaggle Image: </a:t>
            </a:r>
          </a:p>
        </p:txBody>
      </p:sp>
      <p:sp>
        <p:nvSpPr>
          <p:cNvPr id="4" name="Slide Number Placeholder 3"/>
          <p:cNvSpPr>
            <a:spLocks noGrp="1"/>
          </p:cNvSpPr>
          <p:nvPr>
            <p:ph type="sldNum" sz="quarter" idx="5"/>
          </p:nvPr>
        </p:nvSpPr>
        <p:spPr/>
        <p:txBody>
          <a:bodyPr/>
          <a:lstStyle/>
          <a:p>
            <a:fld id="{3A0814FB-030F-FF43-8444-E9B0967A2F7A}" type="slidenum">
              <a:rPr lang="en-US" smtClean="0"/>
              <a:t>5</a:t>
            </a:fld>
            <a:endParaRPr lang="en-US"/>
          </a:p>
        </p:txBody>
      </p:sp>
    </p:spTree>
    <p:extLst>
      <p:ext uri="{BB962C8B-B14F-4D97-AF65-F5344CB8AC3E}">
        <p14:creationId xmlns:p14="http://schemas.microsoft.com/office/powerpoint/2010/main" val="25176990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Verlander Pic: https://</a:t>
            </a:r>
            <a:r>
              <a:rPr lang="en-US" dirty="0" err="1"/>
              <a:t>a.espncdn.com</a:t>
            </a:r>
            <a:r>
              <a:rPr lang="en-US" dirty="0"/>
              <a:t>/</a:t>
            </a:r>
            <a:r>
              <a:rPr lang="en-US" dirty="0" err="1"/>
              <a:t>i</a:t>
            </a:r>
            <a:r>
              <a:rPr lang="en-US" dirty="0"/>
              <a:t>/headshots/</a:t>
            </a:r>
            <a:r>
              <a:rPr lang="en-US" dirty="0" err="1"/>
              <a:t>mlb</a:t>
            </a:r>
            <a:r>
              <a:rPr lang="en-US" dirty="0"/>
              <a:t>/players/full/6341.png</a:t>
            </a:r>
          </a:p>
        </p:txBody>
      </p:sp>
      <p:sp>
        <p:nvSpPr>
          <p:cNvPr id="4" name="Slide Number Placeholder 3"/>
          <p:cNvSpPr>
            <a:spLocks noGrp="1"/>
          </p:cNvSpPr>
          <p:nvPr>
            <p:ph type="sldNum" sz="quarter" idx="5"/>
          </p:nvPr>
        </p:nvSpPr>
        <p:spPr/>
        <p:txBody>
          <a:bodyPr/>
          <a:lstStyle/>
          <a:p>
            <a:fld id="{3A0814FB-030F-FF43-8444-E9B0967A2F7A}" type="slidenum">
              <a:rPr lang="en-US" smtClean="0"/>
              <a:t>10</a:t>
            </a:fld>
            <a:endParaRPr lang="en-US"/>
          </a:p>
        </p:txBody>
      </p:sp>
    </p:spTree>
    <p:extLst>
      <p:ext uri="{BB962C8B-B14F-4D97-AF65-F5344CB8AC3E}">
        <p14:creationId xmlns:p14="http://schemas.microsoft.com/office/powerpoint/2010/main" val="31377830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Verlander Pic: https://</a:t>
            </a:r>
            <a:r>
              <a:rPr lang="en-US" dirty="0" err="1"/>
              <a:t>a.espncdn.com</a:t>
            </a:r>
            <a:r>
              <a:rPr lang="en-US" dirty="0"/>
              <a:t>/</a:t>
            </a:r>
            <a:r>
              <a:rPr lang="en-US" dirty="0" err="1"/>
              <a:t>i</a:t>
            </a:r>
            <a:r>
              <a:rPr lang="en-US" dirty="0"/>
              <a:t>/headshots/</a:t>
            </a:r>
            <a:r>
              <a:rPr lang="en-US" dirty="0" err="1"/>
              <a:t>mlb</a:t>
            </a:r>
            <a:r>
              <a:rPr lang="en-US" dirty="0"/>
              <a:t>/players/full/6341.png</a:t>
            </a:r>
          </a:p>
        </p:txBody>
      </p:sp>
      <p:sp>
        <p:nvSpPr>
          <p:cNvPr id="4" name="Slide Number Placeholder 3"/>
          <p:cNvSpPr>
            <a:spLocks noGrp="1"/>
          </p:cNvSpPr>
          <p:nvPr>
            <p:ph type="sldNum" sz="quarter" idx="5"/>
          </p:nvPr>
        </p:nvSpPr>
        <p:spPr/>
        <p:txBody>
          <a:bodyPr/>
          <a:lstStyle/>
          <a:p>
            <a:fld id="{3A0814FB-030F-FF43-8444-E9B0967A2F7A}" type="slidenum">
              <a:rPr lang="en-US" smtClean="0"/>
              <a:t>11</a:t>
            </a:fld>
            <a:endParaRPr lang="en-US"/>
          </a:p>
        </p:txBody>
      </p:sp>
    </p:spTree>
    <p:extLst>
      <p:ext uri="{BB962C8B-B14F-4D97-AF65-F5344CB8AC3E}">
        <p14:creationId xmlns:p14="http://schemas.microsoft.com/office/powerpoint/2010/main" val="5443242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Verlander Pic: https://</a:t>
            </a:r>
            <a:r>
              <a:rPr lang="en-US" dirty="0" err="1"/>
              <a:t>a.espncdn.com</a:t>
            </a:r>
            <a:r>
              <a:rPr lang="en-US" dirty="0"/>
              <a:t>/</a:t>
            </a:r>
            <a:r>
              <a:rPr lang="en-US" dirty="0" err="1"/>
              <a:t>i</a:t>
            </a:r>
            <a:r>
              <a:rPr lang="en-US" dirty="0"/>
              <a:t>/headshots/</a:t>
            </a:r>
            <a:r>
              <a:rPr lang="en-US" dirty="0" err="1"/>
              <a:t>mlb</a:t>
            </a:r>
            <a:r>
              <a:rPr lang="en-US" dirty="0"/>
              <a:t>/players/full/6341.png</a:t>
            </a:r>
          </a:p>
        </p:txBody>
      </p:sp>
      <p:sp>
        <p:nvSpPr>
          <p:cNvPr id="4" name="Slide Number Placeholder 3"/>
          <p:cNvSpPr>
            <a:spLocks noGrp="1"/>
          </p:cNvSpPr>
          <p:nvPr>
            <p:ph type="sldNum" sz="quarter" idx="5"/>
          </p:nvPr>
        </p:nvSpPr>
        <p:spPr/>
        <p:txBody>
          <a:bodyPr/>
          <a:lstStyle/>
          <a:p>
            <a:fld id="{3A0814FB-030F-FF43-8444-E9B0967A2F7A}" type="slidenum">
              <a:rPr lang="en-US" smtClean="0"/>
              <a:t>12</a:t>
            </a:fld>
            <a:endParaRPr lang="en-US"/>
          </a:p>
        </p:txBody>
      </p:sp>
    </p:spTree>
    <p:extLst>
      <p:ext uri="{BB962C8B-B14F-4D97-AF65-F5344CB8AC3E}">
        <p14:creationId xmlns:p14="http://schemas.microsoft.com/office/powerpoint/2010/main" val="34713671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A0814FB-030F-FF43-8444-E9B0967A2F7A}" type="slidenum">
              <a:rPr lang="en-US" smtClean="0"/>
              <a:t>18</a:t>
            </a:fld>
            <a:endParaRPr lang="en-US"/>
          </a:p>
        </p:txBody>
      </p:sp>
    </p:spTree>
    <p:extLst>
      <p:ext uri="{BB962C8B-B14F-4D97-AF65-F5344CB8AC3E}">
        <p14:creationId xmlns:p14="http://schemas.microsoft.com/office/powerpoint/2010/main" val="32706818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4A7461-2906-7D4E-8B37-B2814FB5ED2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D00F670-6AC3-4048-AE68-7371A1C0C68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F7F0B28-4912-5B46-A175-81C91D188E13}"/>
              </a:ext>
            </a:extLst>
          </p:cNvPr>
          <p:cNvSpPr>
            <a:spLocks noGrp="1"/>
          </p:cNvSpPr>
          <p:nvPr>
            <p:ph type="dt" sz="half" idx="10"/>
          </p:nvPr>
        </p:nvSpPr>
        <p:spPr/>
        <p:txBody>
          <a:bodyPr/>
          <a:lstStyle/>
          <a:p>
            <a:fld id="{82EDB8D0-98ED-4B86-9D5F-E61ADC70144D}" type="datetimeFigureOut">
              <a:rPr lang="en-US" smtClean="0"/>
              <a:t>3/25/21</a:t>
            </a:fld>
            <a:endParaRPr lang="en-US" dirty="0"/>
          </a:p>
        </p:txBody>
      </p:sp>
      <p:sp>
        <p:nvSpPr>
          <p:cNvPr id="5" name="Footer Placeholder 4">
            <a:extLst>
              <a:ext uri="{FF2B5EF4-FFF2-40B4-BE49-F238E27FC236}">
                <a16:creationId xmlns:a16="http://schemas.microsoft.com/office/drawing/2014/main" id="{0E870763-9756-284D-A07D-4DA9536BB5C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5955E31-1899-FF4A-8C9C-CF883E437ECD}"/>
              </a:ext>
            </a:extLst>
          </p:cNvPr>
          <p:cNvSpPr>
            <a:spLocks noGrp="1"/>
          </p:cNvSpPr>
          <p:nvPr>
            <p:ph type="sldNum" sz="quarter" idx="12"/>
          </p:nvPr>
        </p:nvSpPr>
        <p:spPr/>
        <p:txBody>
          <a:bodyPr/>
          <a:lstStyle/>
          <a:p>
            <a:fld id="{4854181D-6920-4594-9A5D-6CE56DC9F8B2}" type="slidenum">
              <a:rPr lang="en-US" smtClean="0"/>
              <a:t>‹#›</a:t>
            </a:fld>
            <a:endParaRPr lang="en-US"/>
          </a:p>
        </p:txBody>
      </p:sp>
    </p:spTree>
    <p:extLst>
      <p:ext uri="{BB962C8B-B14F-4D97-AF65-F5344CB8AC3E}">
        <p14:creationId xmlns:p14="http://schemas.microsoft.com/office/powerpoint/2010/main" val="38200448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CDBB2-54C4-9343-8D07-EEA2877CE9A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C810433-7285-3F4D-90C9-303BBA40411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A7FEB87-AF9B-C44C-BA76-E4CEC78A0FD3}"/>
              </a:ext>
            </a:extLst>
          </p:cNvPr>
          <p:cNvSpPr>
            <a:spLocks noGrp="1"/>
          </p:cNvSpPr>
          <p:nvPr>
            <p:ph type="dt" sz="half" idx="10"/>
          </p:nvPr>
        </p:nvSpPr>
        <p:spPr/>
        <p:txBody>
          <a:bodyPr/>
          <a:lstStyle/>
          <a:p>
            <a:fld id="{82EDB8D0-98ED-4B86-9D5F-E61ADC70144D}" type="datetimeFigureOut">
              <a:rPr lang="en-US" smtClean="0"/>
              <a:t>3/25/21</a:t>
            </a:fld>
            <a:endParaRPr lang="en-US"/>
          </a:p>
        </p:txBody>
      </p:sp>
      <p:sp>
        <p:nvSpPr>
          <p:cNvPr id="5" name="Footer Placeholder 4">
            <a:extLst>
              <a:ext uri="{FF2B5EF4-FFF2-40B4-BE49-F238E27FC236}">
                <a16:creationId xmlns:a16="http://schemas.microsoft.com/office/drawing/2014/main" id="{4D7552CE-1943-B24D-A15D-59F1F6FE0F8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DF2E163-CE1B-514A-AB3F-BFBDAA2ED8BD}"/>
              </a:ext>
            </a:extLst>
          </p:cNvPr>
          <p:cNvSpPr>
            <a:spLocks noGrp="1"/>
          </p:cNvSpPr>
          <p:nvPr>
            <p:ph type="sldNum" sz="quarter" idx="12"/>
          </p:nvPr>
        </p:nvSpPr>
        <p:spPr/>
        <p:txBody>
          <a:bodyPr/>
          <a:lstStyle/>
          <a:p>
            <a:fld id="{4854181D-6920-4594-9A5D-6CE56DC9F8B2}" type="slidenum">
              <a:rPr lang="en-US" smtClean="0"/>
              <a:t>‹#›</a:t>
            </a:fld>
            <a:endParaRPr lang="en-US"/>
          </a:p>
        </p:txBody>
      </p:sp>
    </p:spTree>
    <p:extLst>
      <p:ext uri="{BB962C8B-B14F-4D97-AF65-F5344CB8AC3E}">
        <p14:creationId xmlns:p14="http://schemas.microsoft.com/office/powerpoint/2010/main" val="6405847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7AA314E-C34F-8C40-AD88-382C122F019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533AA84-1412-9243-82F0-CD37ED31A26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C0A2594-CBF3-B842-9002-E95695E38AA2}"/>
              </a:ext>
            </a:extLst>
          </p:cNvPr>
          <p:cNvSpPr>
            <a:spLocks noGrp="1"/>
          </p:cNvSpPr>
          <p:nvPr>
            <p:ph type="dt" sz="half" idx="10"/>
          </p:nvPr>
        </p:nvSpPr>
        <p:spPr/>
        <p:txBody>
          <a:bodyPr/>
          <a:lstStyle/>
          <a:p>
            <a:fld id="{82EDB8D0-98ED-4B86-9D5F-E61ADC70144D}" type="datetimeFigureOut">
              <a:rPr lang="en-US" smtClean="0"/>
              <a:t>3/25/21</a:t>
            </a:fld>
            <a:endParaRPr lang="en-US"/>
          </a:p>
        </p:txBody>
      </p:sp>
      <p:sp>
        <p:nvSpPr>
          <p:cNvPr id="5" name="Footer Placeholder 4">
            <a:extLst>
              <a:ext uri="{FF2B5EF4-FFF2-40B4-BE49-F238E27FC236}">
                <a16:creationId xmlns:a16="http://schemas.microsoft.com/office/drawing/2014/main" id="{7D502165-5739-3A4B-A77E-05DB23CFD44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712CCF4-8A1B-5C4D-818A-D4F862157F88}"/>
              </a:ext>
            </a:extLst>
          </p:cNvPr>
          <p:cNvSpPr>
            <a:spLocks noGrp="1"/>
          </p:cNvSpPr>
          <p:nvPr>
            <p:ph type="sldNum" sz="quarter" idx="12"/>
          </p:nvPr>
        </p:nvSpPr>
        <p:spPr/>
        <p:txBody>
          <a:bodyPr/>
          <a:lstStyle/>
          <a:p>
            <a:fld id="{4854181D-6920-4594-9A5D-6CE56DC9F8B2}" type="slidenum">
              <a:rPr lang="en-US" smtClean="0"/>
              <a:t>‹#›</a:t>
            </a:fld>
            <a:endParaRPr lang="en-US"/>
          </a:p>
        </p:txBody>
      </p:sp>
    </p:spTree>
    <p:extLst>
      <p:ext uri="{BB962C8B-B14F-4D97-AF65-F5344CB8AC3E}">
        <p14:creationId xmlns:p14="http://schemas.microsoft.com/office/powerpoint/2010/main" val="15492789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139C8A-B5FE-7A4C-BD65-B81259D6EE4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70EC005-4429-4C40-B708-16E0CADF2C2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9AE7AB0-BFC4-DE43-8F4F-F65FD60922C2}"/>
              </a:ext>
            </a:extLst>
          </p:cNvPr>
          <p:cNvSpPr>
            <a:spLocks noGrp="1"/>
          </p:cNvSpPr>
          <p:nvPr>
            <p:ph type="dt" sz="half" idx="10"/>
          </p:nvPr>
        </p:nvSpPr>
        <p:spPr/>
        <p:txBody>
          <a:bodyPr/>
          <a:lstStyle/>
          <a:p>
            <a:fld id="{82EDB8D0-98ED-4B86-9D5F-E61ADC70144D}" type="datetimeFigureOut">
              <a:rPr lang="en-US" smtClean="0"/>
              <a:t>3/25/21</a:t>
            </a:fld>
            <a:endParaRPr lang="en-US" dirty="0"/>
          </a:p>
        </p:txBody>
      </p:sp>
      <p:sp>
        <p:nvSpPr>
          <p:cNvPr id="5" name="Footer Placeholder 4">
            <a:extLst>
              <a:ext uri="{FF2B5EF4-FFF2-40B4-BE49-F238E27FC236}">
                <a16:creationId xmlns:a16="http://schemas.microsoft.com/office/drawing/2014/main" id="{A7803C89-0D81-C842-B364-4F450D48429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3DA6232-4BE4-B345-B891-951734AE02FD}"/>
              </a:ext>
            </a:extLst>
          </p:cNvPr>
          <p:cNvSpPr>
            <a:spLocks noGrp="1"/>
          </p:cNvSpPr>
          <p:nvPr>
            <p:ph type="sldNum" sz="quarter" idx="12"/>
          </p:nvPr>
        </p:nvSpPr>
        <p:spPr/>
        <p:txBody>
          <a:bodyPr/>
          <a:lstStyle/>
          <a:p>
            <a:fld id="{4854181D-6920-4594-9A5D-6CE56DC9F8B2}" type="slidenum">
              <a:rPr lang="en-US" smtClean="0"/>
              <a:t>‹#›</a:t>
            </a:fld>
            <a:endParaRPr lang="en-US"/>
          </a:p>
        </p:txBody>
      </p:sp>
    </p:spTree>
    <p:extLst>
      <p:ext uri="{BB962C8B-B14F-4D97-AF65-F5344CB8AC3E}">
        <p14:creationId xmlns:p14="http://schemas.microsoft.com/office/powerpoint/2010/main" val="32413401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210E52-5BF3-7F4E-86D7-74D79CE3AEC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C95FBC4-1505-8F41-A145-4B9C4396B3B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1FEAF88-E255-9E4D-892D-C3621B898DB7}"/>
              </a:ext>
            </a:extLst>
          </p:cNvPr>
          <p:cNvSpPr>
            <a:spLocks noGrp="1"/>
          </p:cNvSpPr>
          <p:nvPr>
            <p:ph type="dt" sz="half" idx="10"/>
          </p:nvPr>
        </p:nvSpPr>
        <p:spPr/>
        <p:txBody>
          <a:bodyPr/>
          <a:lstStyle/>
          <a:p>
            <a:fld id="{82EDB8D0-98ED-4B86-9D5F-E61ADC70144D}" type="datetimeFigureOut">
              <a:rPr lang="en-US" smtClean="0"/>
              <a:t>3/25/21</a:t>
            </a:fld>
            <a:endParaRPr lang="en-US"/>
          </a:p>
        </p:txBody>
      </p:sp>
      <p:sp>
        <p:nvSpPr>
          <p:cNvPr id="5" name="Footer Placeholder 4">
            <a:extLst>
              <a:ext uri="{FF2B5EF4-FFF2-40B4-BE49-F238E27FC236}">
                <a16:creationId xmlns:a16="http://schemas.microsoft.com/office/drawing/2014/main" id="{ED9146DB-E37E-D941-AA23-2DE393205C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7041D42-5118-FC4D-92D8-FA91C7405875}"/>
              </a:ext>
            </a:extLst>
          </p:cNvPr>
          <p:cNvSpPr>
            <a:spLocks noGrp="1"/>
          </p:cNvSpPr>
          <p:nvPr>
            <p:ph type="sldNum" sz="quarter" idx="12"/>
          </p:nvPr>
        </p:nvSpPr>
        <p:spPr/>
        <p:txBody>
          <a:bodyPr/>
          <a:lstStyle/>
          <a:p>
            <a:fld id="{4854181D-6920-4594-9A5D-6CE56DC9F8B2}" type="slidenum">
              <a:rPr lang="en-US" smtClean="0"/>
              <a:t>‹#›</a:t>
            </a:fld>
            <a:endParaRPr lang="en-US"/>
          </a:p>
        </p:txBody>
      </p:sp>
    </p:spTree>
    <p:extLst>
      <p:ext uri="{BB962C8B-B14F-4D97-AF65-F5344CB8AC3E}">
        <p14:creationId xmlns:p14="http://schemas.microsoft.com/office/powerpoint/2010/main" val="26534976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4170B6-05E2-8C49-9984-3D760B7B825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D1D7BB5-43A7-2A4E-8DEA-6DD34B68B10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1D2D40E-51BF-6349-8177-3C131FA1A72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F7E0A1A-85C1-8C46-8F2F-11C2AD54498A}"/>
              </a:ext>
            </a:extLst>
          </p:cNvPr>
          <p:cNvSpPr>
            <a:spLocks noGrp="1"/>
          </p:cNvSpPr>
          <p:nvPr>
            <p:ph type="dt" sz="half" idx="10"/>
          </p:nvPr>
        </p:nvSpPr>
        <p:spPr/>
        <p:txBody>
          <a:bodyPr/>
          <a:lstStyle/>
          <a:p>
            <a:fld id="{82EDB8D0-98ED-4B86-9D5F-E61ADC70144D}" type="datetimeFigureOut">
              <a:rPr lang="en-US" smtClean="0"/>
              <a:t>3/25/21</a:t>
            </a:fld>
            <a:endParaRPr lang="en-US"/>
          </a:p>
        </p:txBody>
      </p:sp>
      <p:sp>
        <p:nvSpPr>
          <p:cNvPr id="6" name="Footer Placeholder 5">
            <a:extLst>
              <a:ext uri="{FF2B5EF4-FFF2-40B4-BE49-F238E27FC236}">
                <a16:creationId xmlns:a16="http://schemas.microsoft.com/office/drawing/2014/main" id="{85076F46-DD08-AB4F-AC3E-D1535A51E86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1B6FF6F-001F-6B43-B54D-6F0511DEEB05}"/>
              </a:ext>
            </a:extLst>
          </p:cNvPr>
          <p:cNvSpPr>
            <a:spLocks noGrp="1"/>
          </p:cNvSpPr>
          <p:nvPr>
            <p:ph type="sldNum" sz="quarter" idx="12"/>
          </p:nvPr>
        </p:nvSpPr>
        <p:spPr/>
        <p:txBody>
          <a:bodyPr/>
          <a:lstStyle/>
          <a:p>
            <a:fld id="{4854181D-6920-4594-9A5D-6CE56DC9F8B2}" type="slidenum">
              <a:rPr lang="en-US" smtClean="0"/>
              <a:t>‹#›</a:t>
            </a:fld>
            <a:endParaRPr lang="en-US"/>
          </a:p>
        </p:txBody>
      </p:sp>
    </p:spTree>
    <p:extLst>
      <p:ext uri="{BB962C8B-B14F-4D97-AF65-F5344CB8AC3E}">
        <p14:creationId xmlns:p14="http://schemas.microsoft.com/office/powerpoint/2010/main" val="37683575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E4ADD5-5FDA-7C4A-BC45-744DBF0AA13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C6F38C5-0D42-7F47-84D8-B81C3E8C3F5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C6FC745-8351-5C43-999B-A67676F90F9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1C274DA-DB18-3448-883D-B3545608EBB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C6730EE-C4CC-E242-A051-60CE43A7F90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7200059-69A4-1941-9C4E-4587B6F102C6}"/>
              </a:ext>
            </a:extLst>
          </p:cNvPr>
          <p:cNvSpPr>
            <a:spLocks noGrp="1"/>
          </p:cNvSpPr>
          <p:nvPr>
            <p:ph type="dt" sz="half" idx="10"/>
          </p:nvPr>
        </p:nvSpPr>
        <p:spPr/>
        <p:txBody>
          <a:bodyPr/>
          <a:lstStyle/>
          <a:p>
            <a:fld id="{82EDB8D0-98ED-4B86-9D5F-E61ADC70144D}" type="datetimeFigureOut">
              <a:rPr lang="en-US" smtClean="0"/>
              <a:pPr/>
              <a:t>3/25/21</a:t>
            </a:fld>
            <a:endParaRPr lang="en-US" dirty="0"/>
          </a:p>
        </p:txBody>
      </p:sp>
      <p:sp>
        <p:nvSpPr>
          <p:cNvPr id="8" name="Footer Placeholder 7">
            <a:extLst>
              <a:ext uri="{FF2B5EF4-FFF2-40B4-BE49-F238E27FC236}">
                <a16:creationId xmlns:a16="http://schemas.microsoft.com/office/drawing/2014/main" id="{6A0C463E-B1F6-C24D-9EBE-F90E8FAF98D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23D5A5A-44A4-0847-A7BB-8482405E4A46}"/>
              </a:ext>
            </a:extLst>
          </p:cNvPr>
          <p:cNvSpPr>
            <a:spLocks noGrp="1"/>
          </p:cNvSpPr>
          <p:nvPr>
            <p:ph type="sldNum" sz="quarter" idx="12"/>
          </p:nvPr>
        </p:nvSpPr>
        <p:spPr/>
        <p:txBody>
          <a:bodyPr/>
          <a:lstStyle/>
          <a:p>
            <a:fld id="{4854181D-6920-4594-9A5D-6CE56DC9F8B2}" type="slidenum">
              <a:rPr lang="en-US" smtClean="0"/>
              <a:pPr/>
              <a:t>‹#›</a:t>
            </a:fld>
            <a:endParaRPr lang="en-US"/>
          </a:p>
        </p:txBody>
      </p:sp>
    </p:spTree>
    <p:extLst>
      <p:ext uri="{BB962C8B-B14F-4D97-AF65-F5344CB8AC3E}">
        <p14:creationId xmlns:p14="http://schemas.microsoft.com/office/powerpoint/2010/main" val="670887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DB7B68-FBE1-C149-AB02-70D249EB9BD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C0C3E95-EAD7-5242-8DC2-BF4FC8FEF078}"/>
              </a:ext>
            </a:extLst>
          </p:cNvPr>
          <p:cNvSpPr>
            <a:spLocks noGrp="1"/>
          </p:cNvSpPr>
          <p:nvPr>
            <p:ph type="dt" sz="half" idx="10"/>
          </p:nvPr>
        </p:nvSpPr>
        <p:spPr/>
        <p:txBody>
          <a:bodyPr/>
          <a:lstStyle/>
          <a:p>
            <a:fld id="{82EDB8D0-98ED-4B86-9D5F-E61ADC70144D}" type="datetimeFigureOut">
              <a:rPr lang="en-US" smtClean="0"/>
              <a:t>3/25/21</a:t>
            </a:fld>
            <a:endParaRPr lang="en-US"/>
          </a:p>
        </p:txBody>
      </p:sp>
      <p:sp>
        <p:nvSpPr>
          <p:cNvPr id="4" name="Footer Placeholder 3">
            <a:extLst>
              <a:ext uri="{FF2B5EF4-FFF2-40B4-BE49-F238E27FC236}">
                <a16:creationId xmlns:a16="http://schemas.microsoft.com/office/drawing/2014/main" id="{D513DCA0-B834-6447-B5F3-C5617AD8BD0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E5877B4-E37B-0F40-9051-A82E47FF3A10}"/>
              </a:ext>
            </a:extLst>
          </p:cNvPr>
          <p:cNvSpPr>
            <a:spLocks noGrp="1"/>
          </p:cNvSpPr>
          <p:nvPr>
            <p:ph type="sldNum" sz="quarter" idx="12"/>
          </p:nvPr>
        </p:nvSpPr>
        <p:spPr/>
        <p:txBody>
          <a:bodyPr/>
          <a:lstStyle/>
          <a:p>
            <a:fld id="{4854181D-6920-4594-9A5D-6CE56DC9F8B2}" type="slidenum">
              <a:rPr lang="en-US" smtClean="0"/>
              <a:t>‹#›</a:t>
            </a:fld>
            <a:endParaRPr lang="en-US"/>
          </a:p>
        </p:txBody>
      </p:sp>
    </p:spTree>
    <p:extLst>
      <p:ext uri="{BB962C8B-B14F-4D97-AF65-F5344CB8AC3E}">
        <p14:creationId xmlns:p14="http://schemas.microsoft.com/office/powerpoint/2010/main" val="38715734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35246F6-6B0A-A84B-A933-DE37CF3A9988}"/>
              </a:ext>
            </a:extLst>
          </p:cNvPr>
          <p:cNvSpPr>
            <a:spLocks noGrp="1"/>
          </p:cNvSpPr>
          <p:nvPr>
            <p:ph type="dt" sz="half" idx="10"/>
          </p:nvPr>
        </p:nvSpPr>
        <p:spPr/>
        <p:txBody>
          <a:bodyPr/>
          <a:lstStyle/>
          <a:p>
            <a:fld id="{82EDB8D0-98ED-4B86-9D5F-E61ADC70144D}" type="datetimeFigureOut">
              <a:rPr lang="en-US" smtClean="0"/>
              <a:t>3/25/21</a:t>
            </a:fld>
            <a:endParaRPr lang="en-US"/>
          </a:p>
        </p:txBody>
      </p:sp>
      <p:sp>
        <p:nvSpPr>
          <p:cNvPr id="3" name="Footer Placeholder 2">
            <a:extLst>
              <a:ext uri="{FF2B5EF4-FFF2-40B4-BE49-F238E27FC236}">
                <a16:creationId xmlns:a16="http://schemas.microsoft.com/office/drawing/2014/main" id="{B761BF53-1A19-D341-A178-27678686519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33D86CA-24A2-BD43-8261-A5739470AE1C}"/>
              </a:ext>
            </a:extLst>
          </p:cNvPr>
          <p:cNvSpPr>
            <a:spLocks noGrp="1"/>
          </p:cNvSpPr>
          <p:nvPr>
            <p:ph type="sldNum" sz="quarter" idx="12"/>
          </p:nvPr>
        </p:nvSpPr>
        <p:spPr/>
        <p:txBody>
          <a:bodyPr/>
          <a:lstStyle/>
          <a:p>
            <a:fld id="{4854181D-6920-4594-9A5D-6CE56DC9F8B2}" type="slidenum">
              <a:rPr lang="en-US" smtClean="0"/>
              <a:t>‹#›</a:t>
            </a:fld>
            <a:endParaRPr lang="en-US"/>
          </a:p>
        </p:txBody>
      </p:sp>
    </p:spTree>
    <p:extLst>
      <p:ext uri="{BB962C8B-B14F-4D97-AF65-F5344CB8AC3E}">
        <p14:creationId xmlns:p14="http://schemas.microsoft.com/office/powerpoint/2010/main" val="3036073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6C5C3D-A628-474E-A1C2-CE03625BA66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65BD980-8B7E-DD46-A8B7-AAAE1E1BFDD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182D885-5F80-0B40-8A15-3EFF59F0B2F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3DA90F5-AB27-4A4B-8E34-EF134388AF45}"/>
              </a:ext>
            </a:extLst>
          </p:cNvPr>
          <p:cNvSpPr>
            <a:spLocks noGrp="1"/>
          </p:cNvSpPr>
          <p:nvPr>
            <p:ph type="dt" sz="half" idx="10"/>
          </p:nvPr>
        </p:nvSpPr>
        <p:spPr/>
        <p:txBody>
          <a:bodyPr/>
          <a:lstStyle/>
          <a:p>
            <a:fld id="{82EDB8D0-98ED-4B86-9D5F-E61ADC70144D}" type="datetimeFigureOut">
              <a:rPr lang="en-US" smtClean="0"/>
              <a:t>3/25/21</a:t>
            </a:fld>
            <a:endParaRPr lang="en-US"/>
          </a:p>
        </p:txBody>
      </p:sp>
      <p:sp>
        <p:nvSpPr>
          <p:cNvPr id="6" name="Footer Placeholder 5">
            <a:extLst>
              <a:ext uri="{FF2B5EF4-FFF2-40B4-BE49-F238E27FC236}">
                <a16:creationId xmlns:a16="http://schemas.microsoft.com/office/drawing/2014/main" id="{FCC4385D-EBF7-0A4E-897F-6716894F7C8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CD251B7-847A-8F49-90EE-A793B1EEBF57}"/>
              </a:ext>
            </a:extLst>
          </p:cNvPr>
          <p:cNvSpPr>
            <a:spLocks noGrp="1"/>
          </p:cNvSpPr>
          <p:nvPr>
            <p:ph type="sldNum" sz="quarter" idx="12"/>
          </p:nvPr>
        </p:nvSpPr>
        <p:spPr/>
        <p:txBody>
          <a:bodyPr/>
          <a:lstStyle/>
          <a:p>
            <a:fld id="{4854181D-6920-4594-9A5D-6CE56DC9F8B2}" type="slidenum">
              <a:rPr lang="en-US" smtClean="0"/>
              <a:t>‹#›</a:t>
            </a:fld>
            <a:endParaRPr lang="en-US"/>
          </a:p>
        </p:txBody>
      </p:sp>
    </p:spTree>
    <p:extLst>
      <p:ext uri="{BB962C8B-B14F-4D97-AF65-F5344CB8AC3E}">
        <p14:creationId xmlns:p14="http://schemas.microsoft.com/office/powerpoint/2010/main" val="31000346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E72FA6-F30D-EF4C-99EB-C298D70F40B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C8C1E6A-424F-DE4E-A4A7-0D86C378994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D1564BB-2B2F-1B4F-A4C5-E171B07CB0A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11FEA9D-2726-2241-B3B9-67404B5AF2A4}"/>
              </a:ext>
            </a:extLst>
          </p:cNvPr>
          <p:cNvSpPr>
            <a:spLocks noGrp="1"/>
          </p:cNvSpPr>
          <p:nvPr>
            <p:ph type="dt" sz="half" idx="10"/>
          </p:nvPr>
        </p:nvSpPr>
        <p:spPr/>
        <p:txBody>
          <a:bodyPr/>
          <a:lstStyle/>
          <a:p>
            <a:fld id="{82EDB8D0-98ED-4B86-9D5F-E61ADC70144D}" type="datetimeFigureOut">
              <a:rPr lang="en-US" smtClean="0"/>
              <a:pPr/>
              <a:t>3/25/21</a:t>
            </a:fld>
            <a:endParaRPr lang="en-US" dirty="0"/>
          </a:p>
        </p:txBody>
      </p:sp>
      <p:sp>
        <p:nvSpPr>
          <p:cNvPr id="6" name="Footer Placeholder 5">
            <a:extLst>
              <a:ext uri="{FF2B5EF4-FFF2-40B4-BE49-F238E27FC236}">
                <a16:creationId xmlns:a16="http://schemas.microsoft.com/office/drawing/2014/main" id="{85A20D18-7A9B-9F4F-A3D8-842505BDB36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9C2FE68-9FFE-3C40-B88E-C23A59D8CF25}"/>
              </a:ext>
            </a:extLst>
          </p:cNvPr>
          <p:cNvSpPr>
            <a:spLocks noGrp="1"/>
          </p:cNvSpPr>
          <p:nvPr>
            <p:ph type="sldNum" sz="quarter" idx="12"/>
          </p:nvPr>
        </p:nvSpPr>
        <p:spPr/>
        <p:txBody>
          <a:bodyPr/>
          <a:lstStyle/>
          <a:p>
            <a:fld id="{4854181D-6920-4594-9A5D-6CE56DC9F8B2}" type="slidenum">
              <a:rPr lang="en-US" smtClean="0"/>
              <a:pPr/>
              <a:t>‹#›</a:t>
            </a:fld>
            <a:endParaRPr lang="en-US"/>
          </a:p>
        </p:txBody>
      </p:sp>
    </p:spTree>
    <p:extLst>
      <p:ext uri="{BB962C8B-B14F-4D97-AF65-F5344CB8AC3E}">
        <p14:creationId xmlns:p14="http://schemas.microsoft.com/office/powerpoint/2010/main" val="29507299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A4807A6-3647-3143-ABDE-CBD2514C59C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54EB123-0553-524D-9AB0-1C099C0111F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2C8D376-DAAA-784B-A557-61781624DBB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EDB8D0-98ED-4B86-9D5F-E61ADC70144D}" type="datetimeFigureOut">
              <a:rPr lang="en-US" smtClean="0"/>
              <a:pPr/>
              <a:t>3/25/21</a:t>
            </a:fld>
            <a:endParaRPr lang="en-US" dirty="0"/>
          </a:p>
        </p:txBody>
      </p:sp>
      <p:sp>
        <p:nvSpPr>
          <p:cNvPr id="5" name="Footer Placeholder 4">
            <a:extLst>
              <a:ext uri="{FF2B5EF4-FFF2-40B4-BE49-F238E27FC236}">
                <a16:creationId xmlns:a16="http://schemas.microsoft.com/office/drawing/2014/main" id="{B9F2C003-AD0A-D143-B3A0-B86876168B4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2EF4E23-7804-CB46-9375-6AF18D32505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54181D-6920-4594-9A5D-6CE56DC9F8B2}" type="slidenum">
              <a:rPr lang="en-US" smtClean="0"/>
              <a:pPr/>
              <a:t>‹#›</a:t>
            </a:fld>
            <a:endParaRPr lang="en-US"/>
          </a:p>
        </p:txBody>
      </p:sp>
    </p:spTree>
    <p:extLst>
      <p:ext uri="{BB962C8B-B14F-4D97-AF65-F5344CB8AC3E}">
        <p14:creationId xmlns:p14="http://schemas.microsoft.com/office/powerpoint/2010/main" val="4102387992"/>
      </p:ext>
    </p:extLst>
  </p:cSld>
  <p:clrMap bg1="lt1" tx1="dk1" bg2="lt2" tx2="dk2" accent1="accent1" accent2="accent2" accent3="accent3" accent4="accent4" accent5="accent5" accent6="accent6" hlink="hlink" folHlink="folHlink"/>
  <p:sldLayoutIdLst>
    <p:sldLayoutId id="2147483850" r:id="rId1"/>
    <p:sldLayoutId id="2147483851" r:id="rId2"/>
    <p:sldLayoutId id="2147483852" r:id="rId3"/>
    <p:sldLayoutId id="2147483853" r:id="rId4"/>
    <p:sldLayoutId id="2147483854" r:id="rId5"/>
    <p:sldLayoutId id="2147483855" r:id="rId6"/>
    <p:sldLayoutId id="2147483856" r:id="rId7"/>
    <p:sldLayoutId id="2147483857" r:id="rId8"/>
    <p:sldLayoutId id="2147483858" r:id="rId9"/>
    <p:sldLayoutId id="2147483859" r:id="rId10"/>
    <p:sldLayoutId id="214748386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6.xml"/><Relationship Id="rId1" Type="http://schemas.openxmlformats.org/officeDocument/2006/relationships/slideLayout" Target="../slideLayouts/slideLayout8.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1.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2.xml.rels><?xml version="1.0" encoding="UTF-8" standalone="yes"?>
<Relationships xmlns="http://schemas.openxmlformats.org/package/2006/relationships"><Relationship Id="rId8" Type="http://schemas.openxmlformats.org/officeDocument/2006/relationships/image" Target="../media/image22.tiff"/><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8.xml"/><Relationship Id="rId1" Type="http://schemas.openxmlformats.org/officeDocument/2006/relationships/slideLayout" Target="../slideLayouts/slideLayout8.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hyperlink" Target="https://www.linkedin.com/in/patrick-bovard/" TargetMode="External"/><Relationship Id="rId7" Type="http://schemas.openxmlformats.org/officeDocument/2006/relationships/image" Target="../media/image30.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29.jpeg"/><Relationship Id="rId5" Type="http://schemas.openxmlformats.org/officeDocument/2006/relationships/image" Target="../media/image28.jpeg"/><Relationship Id="rId4" Type="http://schemas.openxmlformats.org/officeDocument/2006/relationships/hyperlink" Target="https://github.com/pbovard63/Predicting_MLB_Pitches"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2.jpeg"/><Relationship Id="rId7" Type="http://schemas.openxmlformats.org/officeDocument/2006/relationships/diagramColors" Target="../diagrams/colors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2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4.xml.rels><?xml version="1.0" encoding="UTF-8" standalone="yes"?>
<Relationships xmlns="http://schemas.openxmlformats.org/package/2006/relationships"><Relationship Id="rId3" Type="http://schemas.openxmlformats.org/officeDocument/2006/relationships/hyperlink" Target="https://www.kaggle.com/pschale/mlb-pitch-data-20152018?select=2019_pitches.csv" TargetMode="External"/><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png"/><Relationship Id="rId3" Type="http://schemas.openxmlformats.org/officeDocument/2006/relationships/diagramData" Target="../diagrams/data2.xml"/><Relationship Id="rId7" Type="http://schemas.microsoft.com/office/2007/relationships/diagramDrawing" Target="../diagrams/drawing2.xml"/><Relationship Id="rId12"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diagramColors" Target="../diagrams/colors2.xml"/><Relationship Id="rId11" Type="http://schemas.openxmlformats.org/officeDocument/2006/relationships/image" Target="../media/image17.png"/><Relationship Id="rId5" Type="http://schemas.openxmlformats.org/officeDocument/2006/relationships/diagramQuickStyle" Target="../diagrams/quickStyle2.xml"/><Relationship Id="rId10" Type="http://schemas.openxmlformats.org/officeDocument/2006/relationships/image" Target="../media/image16.jpeg"/><Relationship Id="rId4" Type="http://schemas.openxmlformats.org/officeDocument/2006/relationships/diagramLayout" Target="../diagrams/layout2.xml"/><Relationship Id="rId9"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4.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0E2F58BF-12E5-4B5A-AD25-4DAAA2742A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A914F57-C295-414A-994D-D8AD6D56887E}"/>
              </a:ext>
            </a:extLst>
          </p:cNvPr>
          <p:cNvSpPr>
            <a:spLocks noGrp="1"/>
          </p:cNvSpPr>
          <p:nvPr>
            <p:ph type="ctrTitle"/>
          </p:nvPr>
        </p:nvSpPr>
        <p:spPr>
          <a:xfrm>
            <a:off x="477981" y="1122363"/>
            <a:ext cx="4023360" cy="3204134"/>
          </a:xfrm>
        </p:spPr>
        <p:txBody>
          <a:bodyPr anchor="b">
            <a:normAutofit/>
          </a:bodyPr>
          <a:lstStyle/>
          <a:p>
            <a:pPr algn="l"/>
            <a:r>
              <a:rPr lang="en-US" sz="4800" dirty="0"/>
              <a:t>Predicting MLB Pitches</a:t>
            </a:r>
          </a:p>
        </p:txBody>
      </p:sp>
      <p:sp>
        <p:nvSpPr>
          <p:cNvPr id="3" name="Subtitle 2">
            <a:extLst>
              <a:ext uri="{FF2B5EF4-FFF2-40B4-BE49-F238E27FC236}">
                <a16:creationId xmlns:a16="http://schemas.microsoft.com/office/drawing/2014/main" id="{BCD4ADA8-904C-934A-A53E-7B8F7AE19826}"/>
              </a:ext>
            </a:extLst>
          </p:cNvPr>
          <p:cNvSpPr>
            <a:spLocks noGrp="1"/>
          </p:cNvSpPr>
          <p:nvPr>
            <p:ph type="subTitle" idx="1"/>
          </p:nvPr>
        </p:nvSpPr>
        <p:spPr>
          <a:xfrm>
            <a:off x="477980" y="4872922"/>
            <a:ext cx="4023359" cy="1208141"/>
          </a:xfrm>
        </p:spPr>
        <p:txBody>
          <a:bodyPr>
            <a:normAutofit/>
          </a:bodyPr>
          <a:lstStyle/>
          <a:p>
            <a:pPr algn="l">
              <a:spcAft>
                <a:spcPts val="600"/>
              </a:spcAft>
            </a:pPr>
            <a:r>
              <a:rPr lang="en-US" sz="2000" dirty="0"/>
              <a:t>Metis Final Project </a:t>
            </a:r>
          </a:p>
          <a:p>
            <a:pPr algn="l">
              <a:spcAft>
                <a:spcPts val="600"/>
              </a:spcAft>
            </a:pPr>
            <a:r>
              <a:rPr lang="en-US" sz="2000" dirty="0"/>
              <a:t>Patrick </a:t>
            </a:r>
            <a:r>
              <a:rPr lang="en-US" sz="2000" dirty="0" err="1"/>
              <a:t>Bovard</a:t>
            </a:r>
            <a:endParaRPr lang="en-US" sz="2000" dirty="0"/>
          </a:p>
        </p:txBody>
      </p:sp>
      <p:sp>
        <p:nvSpPr>
          <p:cNvPr id="73" name="!!accent">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028" name="Rectangle 74">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1026" name="Picture 2" descr="Baseball Field, Baseball, Gravel, Brown Field">
            <a:extLst>
              <a:ext uri="{FF2B5EF4-FFF2-40B4-BE49-F238E27FC236}">
                <a16:creationId xmlns:a16="http://schemas.microsoft.com/office/drawing/2014/main" id="{2C597846-D7A4-C64F-8134-CBBDC1763BE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502" r="12216" b="-1"/>
          <a:stretch/>
        </p:blipFill>
        <p:spPr bwMode="auto">
          <a:xfrm>
            <a:off x="4868487" y="10"/>
            <a:ext cx="7323513" cy="6857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51793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19E00-BCCF-694B-A683-5E9F0C18BB81}"/>
              </a:ext>
            </a:extLst>
          </p:cNvPr>
          <p:cNvSpPr>
            <a:spLocks noGrp="1"/>
          </p:cNvSpPr>
          <p:nvPr>
            <p:ph type="title"/>
          </p:nvPr>
        </p:nvSpPr>
        <p:spPr>
          <a:xfrm>
            <a:off x="648930" y="761798"/>
            <a:ext cx="3605572" cy="1676603"/>
          </a:xfrm>
        </p:spPr>
        <p:txBody>
          <a:bodyPr vert="horz" lIns="91440" tIns="45720" rIns="91440" bIns="45720" rtlCol="0" anchor="ctr">
            <a:noAutofit/>
          </a:bodyPr>
          <a:lstStyle/>
          <a:p>
            <a:r>
              <a:rPr lang="en-US" sz="2400" dirty="0"/>
              <a:t>Kyle Hendricks’ pitch arsenal was predicted with the highest precision and recall for non-primary pitches</a:t>
            </a:r>
          </a:p>
        </p:txBody>
      </p:sp>
      <p:sp>
        <p:nvSpPr>
          <p:cNvPr id="256" name="Rectangle 255">
            <a:extLst>
              <a:ext uri="{FF2B5EF4-FFF2-40B4-BE49-F238E27FC236}">
                <a16:creationId xmlns:a16="http://schemas.microsoft.com/office/drawing/2014/main" id="{577D1452-F0B7-431E-9A24-D3F7103D85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7" name="Rounded Rectangle 20">
            <a:extLst>
              <a:ext uri="{FF2B5EF4-FFF2-40B4-BE49-F238E27FC236}">
                <a16:creationId xmlns:a16="http://schemas.microsoft.com/office/drawing/2014/main" id="{A660F4F9-5DF5-4F15-BE6A-CD8648BB11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18267" y="559407"/>
            <a:ext cx="6594522"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0484" name="Content Placeholder 2">
            <a:extLst>
              <a:ext uri="{FF2B5EF4-FFF2-40B4-BE49-F238E27FC236}">
                <a16:creationId xmlns:a16="http://schemas.microsoft.com/office/drawing/2014/main" id="{690011DF-D5E8-4477-8150-493F3029F09E}"/>
              </a:ext>
            </a:extLst>
          </p:cNvPr>
          <p:cNvGraphicFramePr>
            <a:graphicFrameLocks noGrp="1"/>
          </p:cNvGraphicFramePr>
          <p:nvPr>
            <p:ph idx="1"/>
            <p:extLst>
              <p:ext uri="{D42A27DB-BD31-4B8C-83A1-F6EECF244321}">
                <p14:modId xmlns:p14="http://schemas.microsoft.com/office/powerpoint/2010/main" val="4008945012"/>
              </p:ext>
            </p:extLst>
          </p:nvPr>
        </p:nvGraphicFramePr>
        <p:xfrm>
          <a:off x="648931" y="2438401"/>
          <a:ext cx="3605571" cy="37795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078" name="Picture 6">
            <a:extLst>
              <a:ext uri="{FF2B5EF4-FFF2-40B4-BE49-F238E27FC236}">
                <a16:creationId xmlns:a16="http://schemas.microsoft.com/office/drawing/2014/main" id="{82B03C0E-AA77-3E48-8600-7DCC30DFD603}"/>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5632"/>
          <a:stretch/>
        </p:blipFill>
        <p:spPr bwMode="auto">
          <a:xfrm>
            <a:off x="5231979" y="1019331"/>
            <a:ext cx="6367097" cy="51985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69934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19E00-BCCF-694B-A683-5E9F0C18BB81}"/>
              </a:ext>
            </a:extLst>
          </p:cNvPr>
          <p:cNvSpPr>
            <a:spLocks noGrp="1"/>
          </p:cNvSpPr>
          <p:nvPr>
            <p:ph type="title"/>
          </p:nvPr>
        </p:nvSpPr>
        <p:spPr>
          <a:xfrm>
            <a:off x="648929" y="629266"/>
            <a:ext cx="3848119" cy="1676603"/>
          </a:xfrm>
        </p:spPr>
        <p:txBody>
          <a:bodyPr vert="horz" lIns="91440" tIns="45720" rIns="91440" bIns="45720" rtlCol="0" anchor="ctr">
            <a:normAutofit fontScale="90000"/>
          </a:bodyPr>
          <a:lstStyle/>
          <a:p>
            <a:r>
              <a:rPr lang="en-US" sz="3100" dirty="0"/>
              <a:t>The model predicted Carlos Carrasco’s pitches well when considering the second most likely pitch</a:t>
            </a:r>
          </a:p>
        </p:txBody>
      </p:sp>
      <p:sp>
        <p:nvSpPr>
          <p:cNvPr id="256" name="Rectangle 255">
            <a:extLst>
              <a:ext uri="{FF2B5EF4-FFF2-40B4-BE49-F238E27FC236}">
                <a16:creationId xmlns:a16="http://schemas.microsoft.com/office/drawing/2014/main" id="{577D1452-F0B7-431E-9A24-D3F7103D85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7" name="Rounded Rectangle 20">
            <a:extLst>
              <a:ext uri="{FF2B5EF4-FFF2-40B4-BE49-F238E27FC236}">
                <a16:creationId xmlns:a16="http://schemas.microsoft.com/office/drawing/2014/main" id="{A660F4F9-5DF5-4F15-BE6A-CD8648BB11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18267" y="559407"/>
            <a:ext cx="6594522"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0484" name="Content Placeholder 2">
            <a:extLst>
              <a:ext uri="{FF2B5EF4-FFF2-40B4-BE49-F238E27FC236}">
                <a16:creationId xmlns:a16="http://schemas.microsoft.com/office/drawing/2014/main" id="{690011DF-D5E8-4477-8150-493F3029F09E}"/>
              </a:ext>
            </a:extLst>
          </p:cNvPr>
          <p:cNvGraphicFramePr>
            <a:graphicFrameLocks noGrp="1"/>
          </p:cNvGraphicFramePr>
          <p:nvPr>
            <p:ph idx="1"/>
            <p:extLst>
              <p:ext uri="{D42A27DB-BD31-4B8C-83A1-F6EECF244321}">
                <p14:modId xmlns:p14="http://schemas.microsoft.com/office/powerpoint/2010/main" val="3492311543"/>
              </p:ext>
            </p:extLst>
          </p:nvPr>
        </p:nvGraphicFramePr>
        <p:xfrm>
          <a:off x="648931" y="2438401"/>
          <a:ext cx="3605571" cy="37795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102" name="Picture 6">
            <a:extLst>
              <a:ext uri="{FF2B5EF4-FFF2-40B4-BE49-F238E27FC236}">
                <a16:creationId xmlns:a16="http://schemas.microsoft.com/office/drawing/2014/main" id="{6E8BD355-9652-224E-8371-C3A548984739}"/>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4838"/>
          <a:stretch/>
        </p:blipFill>
        <p:spPr bwMode="auto">
          <a:xfrm>
            <a:off x="5378947" y="1154243"/>
            <a:ext cx="6164122" cy="47931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33014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19E00-BCCF-694B-A683-5E9F0C18BB81}"/>
              </a:ext>
            </a:extLst>
          </p:cNvPr>
          <p:cNvSpPr>
            <a:spLocks noGrp="1"/>
          </p:cNvSpPr>
          <p:nvPr>
            <p:ph type="title"/>
          </p:nvPr>
        </p:nvSpPr>
        <p:spPr>
          <a:xfrm>
            <a:off x="648930" y="629266"/>
            <a:ext cx="3605572" cy="1676603"/>
          </a:xfrm>
        </p:spPr>
        <p:txBody>
          <a:bodyPr vert="horz" lIns="91440" tIns="45720" rIns="91440" bIns="45720" rtlCol="0" anchor="ctr">
            <a:normAutofit fontScale="90000"/>
          </a:bodyPr>
          <a:lstStyle/>
          <a:p>
            <a:r>
              <a:rPr lang="en-US" sz="3100" dirty="0"/>
              <a:t>The model struggled with pitchers who drastically changed pitch types, like Chris Sale</a:t>
            </a:r>
          </a:p>
        </p:txBody>
      </p:sp>
      <p:sp>
        <p:nvSpPr>
          <p:cNvPr id="256" name="Rectangle 255">
            <a:extLst>
              <a:ext uri="{FF2B5EF4-FFF2-40B4-BE49-F238E27FC236}">
                <a16:creationId xmlns:a16="http://schemas.microsoft.com/office/drawing/2014/main" id="{577D1452-F0B7-431E-9A24-D3F7103D85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7" name="Rounded Rectangle 20">
            <a:extLst>
              <a:ext uri="{FF2B5EF4-FFF2-40B4-BE49-F238E27FC236}">
                <a16:creationId xmlns:a16="http://schemas.microsoft.com/office/drawing/2014/main" id="{A660F4F9-5DF5-4F15-BE6A-CD8648BB11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18267" y="559407"/>
            <a:ext cx="6594522"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0484" name="Content Placeholder 2">
            <a:extLst>
              <a:ext uri="{FF2B5EF4-FFF2-40B4-BE49-F238E27FC236}">
                <a16:creationId xmlns:a16="http://schemas.microsoft.com/office/drawing/2014/main" id="{690011DF-D5E8-4477-8150-493F3029F09E}"/>
              </a:ext>
            </a:extLst>
          </p:cNvPr>
          <p:cNvGraphicFramePr>
            <a:graphicFrameLocks noGrp="1"/>
          </p:cNvGraphicFramePr>
          <p:nvPr>
            <p:ph idx="1"/>
            <p:extLst>
              <p:ext uri="{D42A27DB-BD31-4B8C-83A1-F6EECF244321}">
                <p14:modId xmlns:p14="http://schemas.microsoft.com/office/powerpoint/2010/main" val="3908910374"/>
              </p:ext>
            </p:extLst>
          </p:nvPr>
        </p:nvGraphicFramePr>
        <p:xfrm>
          <a:off x="633535" y="2662372"/>
          <a:ext cx="3605571" cy="37795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Picture 2">
            <a:extLst>
              <a:ext uri="{FF2B5EF4-FFF2-40B4-BE49-F238E27FC236}">
                <a16:creationId xmlns:a16="http://schemas.microsoft.com/office/drawing/2014/main" id="{09086B57-F12A-FA4B-9509-E6212379B6CA}"/>
              </a:ext>
            </a:extLst>
          </p:cNvPr>
          <p:cNvPicPr>
            <a:picLocks noChangeAspect="1"/>
          </p:cNvPicPr>
          <p:nvPr/>
        </p:nvPicPr>
        <p:blipFill>
          <a:blip r:embed="rId8"/>
          <a:stretch>
            <a:fillRect/>
          </a:stretch>
        </p:blipFill>
        <p:spPr>
          <a:xfrm>
            <a:off x="5272590" y="1661097"/>
            <a:ext cx="6285875" cy="3535805"/>
          </a:xfrm>
          <a:prstGeom prst="rect">
            <a:avLst/>
          </a:prstGeom>
        </p:spPr>
      </p:pic>
      <p:sp>
        <p:nvSpPr>
          <p:cNvPr id="4" name="Rectangle 3">
            <a:extLst>
              <a:ext uri="{FF2B5EF4-FFF2-40B4-BE49-F238E27FC236}">
                <a16:creationId xmlns:a16="http://schemas.microsoft.com/office/drawing/2014/main" id="{D064F51C-3135-874D-9805-B263A3178C4F}"/>
              </a:ext>
            </a:extLst>
          </p:cNvPr>
          <p:cNvSpPr/>
          <p:nvPr/>
        </p:nvSpPr>
        <p:spPr>
          <a:xfrm>
            <a:off x="8604353" y="2378354"/>
            <a:ext cx="989351" cy="224626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5C4246FD-0FDC-CF49-A0E7-CD91613D8318}"/>
              </a:ext>
            </a:extLst>
          </p:cNvPr>
          <p:cNvSpPr txBox="1"/>
          <p:nvPr/>
        </p:nvSpPr>
        <p:spPr>
          <a:xfrm>
            <a:off x="8683827" y="5211069"/>
            <a:ext cx="3987384" cy="261610"/>
          </a:xfrm>
          <a:prstGeom prst="rect">
            <a:avLst/>
          </a:prstGeom>
          <a:noFill/>
        </p:spPr>
        <p:txBody>
          <a:bodyPr wrap="square" rtlCol="0">
            <a:spAutoFit/>
          </a:bodyPr>
          <a:lstStyle/>
          <a:p>
            <a:r>
              <a:rPr lang="en-US" sz="1100" i="1" dirty="0"/>
              <a:t>Image Credit: Baseball Savant</a:t>
            </a:r>
          </a:p>
        </p:txBody>
      </p:sp>
    </p:spTree>
    <p:extLst>
      <p:ext uri="{BB962C8B-B14F-4D97-AF65-F5344CB8AC3E}">
        <p14:creationId xmlns:p14="http://schemas.microsoft.com/office/powerpoint/2010/main" val="38703247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B5FA7C47-B7C1-4D2E-AB49-ED23BA34BA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6">
            <a:extLst>
              <a:ext uri="{FF2B5EF4-FFF2-40B4-BE49-F238E27FC236}">
                <a16:creationId xmlns:a16="http://schemas.microsoft.com/office/drawing/2014/main" id="{596EE156-ABF1-4329-A6BA-03B4254E08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521144" y="911116"/>
            <a:ext cx="687754" cy="5710965"/>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Rectangle 8">
            <a:extLst>
              <a:ext uri="{FF2B5EF4-FFF2-40B4-BE49-F238E27FC236}">
                <a16:creationId xmlns:a16="http://schemas.microsoft.com/office/drawing/2014/main" id="{19B9933F-AAB3-444A-8BB5-9CA194A8BC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0" y="1370435"/>
            <a:ext cx="527226" cy="525164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Freeform 7">
            <a:extLst>
              <a:ext uri="{FF2B5EF4-FFF2-40B4-BE49-F238E27FC236}">
                <a16:creationId xmlns:a16="http://schemas.microsoft.com/office/drawing/2014/main" id="{7D20183A-0B1D-4A1F-89B1-ADBEDBC6E5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800164" y="643467"/>
            <a:ext cx="409371" cy="5521414"/>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2" name="Rectangle 8">
            <a:extLst>
              <a:ext uri="{FF2B5EF4-FFF2-40B4-BE49-F238E27FC236}">
                <a16:creationId xmlns:a16="http://schemas.microsoft.com/office/drawing/2014/main" id="{131031D3-26CD-4214-A9A4-5857EFA15A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795529" y="644382"/>
            <a:ext cx="3856024" cy="525164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876BC54C-C0BC-1745-AC17-5ACA1A5DE233}"/>
              </a:ext>
            </a:extLst>
          </p:cNvPr>
          <p:cNvSpPr>
            <a:spLocks noGrp="1"/>
          </p:cNvSpPr>
          <p:nvPr>
            <p:ph type="title"/>
          </p:nvPr>
        </p:nvSpPr>
        <p:spPr>
          <a:xfrm>
            <a:off x="1146879" y="998002"/>
            <a:ext cx="3182940" cy="1471959"/>
          </a:xfrm>
        </p:spPr>
        <p:txBody>
          <a:bodyPr vert="horz" lIns="91440" tIns="45720" rIns="91440" bIns="45720" rtlCol="0" anchor="ctr">
            <a:normAutofit fontScale="90000"/>
          </a:bodyPr>
          <a:lstStyle/>
          <a:p>
            <a:r>
              <a:rPr lang="en-US" sz="2800" b="1" dirty="0">
                <a:solidFill>
                  <a:srgbClr val="FFFFFF"/>
                </a:solidFill>
              </a:rPr>
              <a:t>Individual final models were trained and validated for 50 pitchers. </a:t>
            </a:r>
            <a:endParaRPr lang="en-US" sz="2800" b="1" kern="1200" dirty="0">
              <a:solidFill>
                <a:srgbClr val="FFFFFF"/>
              </a:solidFill>
              <a:latin typeface="+mj-lt"/>
              <a:ea typeface="+mj-ea"/>
              <a:cs typeface="+mj-cs"/>
            </a:endParaRPr>
          </a:p>
        </p:txBody>
      </p:sp>
      <p:sp>
        <p:nvSpPr>
          <p:cNvPr id="5" name="TextBox 4">
            <a:extLst>
              <a:ext uri="{FF2B5EF4-FFF2-40B4-BE49-F238E27FC236}">
                <a16:creationId xmlns:a16="http://schemas.microsoft.com/office/drawing/2014/main" id="{98E42BCE-C615-0048-A7C2-381FA5B66061}"/>
              </a:ext>
            </a:extLst>
          </p:cNvPr>
          <p:cNvSpPr txBox="1"/>
          <p:nvPr/>
        </p:nvSpPr>
        <p:spPr>
          <a:xfrm>
            <a:off x="1139635" y="2546161"/>
            <a:ext cx="3200451" cy="2985929"/>
          </a:xfrm>
        </p:spPr>
        <p:txBody>
          <a:bodyPr vert="horz" lIns="91440" tIns="45720" rIns="91440" bIns="45720" rtlCol="0" anchor="t">
            <a:normAutofit/>
          </a:bodyPr>
          <a:lstStyle/>
          <a:p>
            <a:pPr marL="285750" indent="-228600">
              <a:lnSpc>
                <a:spcPct val="90000"/>
              </a:lnSpc>
              <a:spcAft>
                <a:spcPts val="600"/>
              </a:spcAft>
              <a:buFont typeface="Arial" panose="020B0604020202020204" pitchFamily="34" charset="0"/>
              <a:buChar char="•"/>
            </a:pPr>
            <a:r>
              <a:rPr lang="en-US" sz="2400" dirty="0">
                <a:solidFill>
                  <a:srgbClr val="FEFFFF"/>
                </a:solidFill>
              </a:rPr>
              <a:t>Pitch Location: Linear Regression</a:t>
            </a:r>
          </a:p>
          <a:p>
            <a:pPr marL="742950" lvl="1" indent="-228600">
              <a:lnSpc>
                <a:spcPct val="90000"/>
              </a:lnSpc>
              <a:spcAft>
                <a:spcPts val="600"/>
              </a:spcAft>
              <a:buFont typeface="Arial" panose="020B0604020202020204" pitchFamily="34" charset="0"/>
              <a:buChar char="•"/>
            </a:pPr>
            <a:r>
              <a:rPr lang="en-US" sz="2400" dirty="0">
                <a:solidFill>
                  <a:srgbClr val="FEFFFF"/>
                </a:solidFill>
              </a:rPr>
              <a:t>X Coordinate First</a:t>
            </a:r>
          </a:p>
          <a:p>
            <a:pPr marL="742950" lvl="1" indent="-228600">
              <a:lnSpc>
                <a:spcPct val="90000"/>
              </a:lnSpc>
              <a:spcAft>
                <a:spcPts val="600"/>
              </a:spcAft>
              <a:buFont typeface="Arial" panose="020B0604020202020204" pitchFamily="34" charset="0"/>
              <a:buChar char="•"/>
            </a:pPr>
            <a:r>
              <a:rPr lang="en-US" sz="2400" dirty="0">
                <a:solidFill>
                  <a:srgbClr val="FEFFFF"/>
                </a:solidFill>
              </a:rPr>
              <a:t>Y Coordinate Second</a:t>
            </a:r>
          </a:p>
        </p:txBody>
      </p:sp>
      <p:graphicFrame>
        <p:nvGraphicFramePr>
          <p:cNvPr id="6" name="Table 6">
            <a:extLst>
              <a:ext uri="{FF2B5EF4-FFF2-40B4-BE49-F238E27FC236}">
                <a16:creationId xmlns:a16="http://schemas.microsoft.com/office/drawing/2014/main" id="{2A87DD2C-9F91-6E4C-8384-05575E1B3585}"/>
              </a:ext>
            </a:extLst>
          </p:cNvPr>
          <p:cNvGraphicFramePr>
            <a:graphicFrameLocks noGrp="1"/>
          </p:cNvGraphicFramePr>
          <p:nvPr>
            <p:extLst>
              <p:ext uri="{D42A27DB-BD31-4B8C-83A1-F6EECF244321}">
                <p14:modId xmlns:p14="http://schemas.microsoft.com/office/powerpoint/2010/main" val="3702713636"/>
              </p:ext>
            </p:extLst>
          </p:nvPr>
        </p:nvGraphicFramePr>
        <p:xfrm>
          <a:off x="5131780" y="1733981"/>
          <a:ext cx="6539076" cy="3411473"/>
        </p:xfrm>
        <a:graphic>
          <a:graphicData uri="http://schemas.openxmlformats.org/drawingml/2006/table">
            <a:tbl>
              <a:tblPr firstRow="1" bandRow="1">
                <a:noFill/>
                <a:tableStyleId>{5C22544A-7EE6-4342-B048-85BDC9FD1C3A}</a:tableStyleId>
              </a:tblPr>
              <a:tblGrid>
                <a:gridCol w="4280643">
                  <a:extLst>
                    <a:ext uri="{9D8B030D-6E8A-4147-A177-3AD203B41FA5}">
                      <a16:colId xmlns:a16="http://schemas.microsoft.com/office/drawing/2014/main" val="1012180866"/>
                    </a:ext>
                  </a:extLst>
                </a:gridCol>
                <a:gridCol w="2258433">
                  <a:extLst>
                    <a:ext uri="{9D8B030D-6E8A-4147-A177-3AD203B41FA5}">
                      <a16:colId xmlns:a16="http://schemas.microsoft.com/office/drawing/2014/main" val="689727329"/>
                    </a:ext>
                  </a:extLst>
                </a:gridCol>
              </a:tblGrid>
              <a:tr h="615789">
                <a:tc>
                  <a:txBody>
                    <a:bodyPr/>
                    <a:lstStyle/>
                    <a:p>
                      <a:r>
                        <a:rPr lang="en-US" sz="2100" b="1" cap="all" spc="60">
                          <a:solidFill>
                            <a:schemeClr val="tx1"/>
                          </a:solidFill>
                        </a:rPr>
                        <a:t>Metric</a:t>
                      </a:r>
                    </a:p>
                  </a:txBody>
                  <a:tcPr marL="273736" marR="273736" marT="159811" marB="159811" anchor="b">
                    <a:lnL w="12700" cmpd="sng">
                      <a:noFill/>
                    </a:lnL>
                    <a:lnR w="12700" cmpd="sng">
                      <a:noFill/>
                    </a:lnR>
                    <a:lnT w="12700" cmpd="sng">
                      <a:noFill/>
                    </a:lnT>
                    <a:lnB w="38100" cmpd="sng">
                      <a:noFill/>
                    </a:lnB>
                    <a:noFill/>
                  </a:tcPr>
                </a:tc>
                <a:tc>
                  <a:txBody>
                    <a:bodyPr/>
                    <a:lstStyle/>
                    <a:p>
                      <a:r>
                        <a:rPr lang="en-US" sz="2100" b="1" cap="all" spc="60" dirty="0">
                          <a:solidFill>
                            <a:schemeClr val="tx1"/>
                          </a:solidFill>
                        </a:rPr>
                        <a:t>Value</a:t>
                      </a:r>
                    </a:p>
                  </a:txBody>
                  <a:tcPr marL="273736" marR="273736" marT="159811" marB="159811" anchor="b">
                    <a:lnL w="12700" cmpd="sng">
                      <a:noFill/>
                    </a:lnL>
                    <a:lnR w="12700" cmpd="sng">
                      <a:noFill/>
                    </a:lnR>
                    <a:lnT w="12700" cmpd="sng">
                      <a:noFill/>
                    </a:lnT>
                    <a:lnB w="38100" cmpd="sng">
                      <a:noFill/>
                    </a:lnB>
                    <a:noFill/>
                  </a:tcPr>
                </a:tc>
                <a:extLst>
                  <a:ext uri="{0D108BD9-81ED-4DB2-BD59-A6C34878D82A}">
                    <a16:rowId xmlns:a16="http://schemas.microsoft.com/office/drawing/2014/main" val="3810938330"/>
                  </a:ext>
                </a:extLst>
              </a:tr>
              <a:tr h="1007196">
                <a:tc>
                  <a:txBody>
                    <a:bodyPr/>
                    <a:lstStyle/>
                    <a:p>
                      <a:endParaRPr lang="en-US" sz="2800" cap="none" spc="0" dirty="0">
                        <a:solidFill>
                          <a:schemeClr val="tx1"/>
                        </a:solidFill>
                      </a:endParaRPr>
                    </a:p>
                  </a:txBody>
                  <a:tcPr marL="273736" marR="273736" marT="136867" marB="159811">
                    <a:lnL w="12700" cap="flat" cmpd="sng" algn="ctr">
                      <a:noFill/>
                      <a:prstDash val="solid"/>
                    </a:lnL>
                    <a:lnR w="12700" cmpd="sng">
                      <a:noFill/>
                      <a:prstDash val="solid"/>
                    </a:lnR>
                    <a:lnT w="38100" cmpd="sng">
                      <a:noFill/>
                    </a:lnT>
                    <a:lnB w="12700" cmpd="sng">
                      <a:noFill/>
                      <a:prstDash val="solid"/>
                    </a:lnB>
                    <a:noFill/>
                  </a:tcPr>
                </a:tc>
                <a:tc>
                  <a:txBody>
                    <a:bodyPr/>
                    <a:lstStyle/>
                    <a:p>
                      <a:endParaRPr lang="en-US" sz="2800" cap="none" spc="0" dirty="0">
                        <a:solidFill>
                          <a:schemeClr val="tx1"/>
                        </a:solidFill>
                      </a:endParaRPr>
                    </a:p>
                  </a:txBody>
                  <a:tcPr marL="273736" marR="273736" marT="136867" marB="159811">
                    <a:lnL w="12700" cmpd="sng">
                      <a:noFill/>
                      <a:prstDash val="solid"/>
                    </a:lnL>
                    <a:lnR w="12700" cmpd="sng">
                      <a:noFill/>
                      <a:prstDash val="solid"/>
                    </a:lnR>
                    <a:lnT w="38100" cmpd="sng">
                      <a:noFill/>
                    </a:lnT>
                    <a:lnB w="12700" cmpd="sng">
                      <a:noFill/>
                      <a:prstDash val="solid"/>
                    </a:lnB>
                    <a:noFill/>
                  </a:tcPr>
                </a:tc>
                <a:extLst>
                  <a:ext uri="{0D108BD9-81ED-4DB2-BD59-A6C34878D82A}">
                    <a16:rowId xmlns:a16="http://schemas.microsoft.com/office/drawing/2014/main" val="2931842503"/>
                  </a:ext>
                </a:extLst>
              </a:tr>
              <a:tr h="1007196">
                <a:tc>
                  <a:txBody>
                    <a:bodyPr/>
                    <a:lstStyle/>
                    <a:p>
                      <a:endParaRPr lang="en-US" sz="2800" cap="none" spc="0" dirty="0">
                        <a:solidFill>
                          <a:schemeClr val="tx1"/>
                        </a:solidFill>
                      </a:endParaRPr>
                    </a:p>
                  </a:txBody>
                  <a:tcPr marL="273736" marR="273736" marT="136867" marB="159811">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endParaRPr lang="en-US" sz="2800" cap="none" spc="0" dirty="0">
                        <a:solidFill>
                          <a:schemeClr val="tx1"/>
                        </a:solidFill>
                      </a:endParaRPr>
                    </a:p>
                  </a:txBody>
                  <a:tcPr marL="273736" marR="273736" marT="136867" marB="159811">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extLst>
                  <a:ext uri="{0D108BD9-81ED-4DB2-BD59-A6C34878D82A}">
                    <a16:rowId xmlns:a16="http://schemas.microsoft.com/office/drawing/2014/main" val="2776309931"/>
                  </a:ext>
                </a:extLst>
              </a:tr>
              <a:tr h="757419">
                <a:tc>
                  <a:txBody>
                    <a:bodyPr/>
                    <a:lstStyle/>
                    <a:p>
                      <a:endParaRPr lang="en-US" sz="2800" cap="none" spc="0" dirty="0">
                        <a:solidFill>
                          <a:schemeClr val="tx1"/>
                        </a:solidFill>
                      </a:endParaRPr>
                    </a:p>
                  </a:txBody>
                  <a:tcPr marL="273736" marR="273736" marT="136867" marB="159811">
                    <a:lnL w="12700" cap="flat" cmpd="sng" algn="ctr">
                      <a:noFill/>
                      <a:prstDash val="solid"/>
                    </a:lnL>
                    <a:lnR w="12700" cmpd="sng">
                      <a:noFill/>
                      <a:prstDash val="solid"/>
                    </a:lnR>
                    <a:lnT w="12700" cmpd="sng">
                      <a:noFill/>
                      <a:prstDash val="solid"/>
                    </a:lnT>
                    <a:lnB w="12700" cap="flat" cmpd="sng" algn="ctr">
                      <a:noFill/>
                      <a:prstDash val="solid"/>
                    </a:lnB>
                    <a:noFill/>
                  </a:tcPr>
                </a:tc>
                <a:tc>
                  <a:txBody>
                    <a:bodyPr/>
                    <a:lstStyle/>
                    <a:p>
                      <a:endParaRPr lang="en-US" sz="2800" cap="none" spc="0" dirty="0">
                        <a:solidFill>
                          <a:schemeClr val="tx1"/>
                        </a:solidFill>
                      </a:endParaRPr>
                    </a:p>
                  </a:txBody>
                  <a:tcPr marL="273736" marR="273736" marT="136867" marB="159811">
                    <a:lnL w="12700" cmpd="sng">
                      <a:noFill/>
                      <a:prstDash val="solid"/>
                    </a:lnL>
                    <a:lnR w="12700" cmpd="sng">
                      <a:noFill/>
                      <a:prstDash val="solid"/>
                    </a:lnR>
                    <a:lnT w="12700" cmpd="sng">
                      <a:noFill/>
                      <a:prstDash val="solid"/>
                    </a:lnT>
                    <a:lnB w="12700" cap="flat" cmpd="sng" algn="ctr">
                      <a:noFill/>
                      <a:prstDash val="solid"/>
                    </a:lnB>
                    <a:noFill/>
                  </a:tcPr>
                </a:tc>
                <a:extLst>
                  <a:ext uri="{0D108BD9-81ED-4DB2-BD59-A6C34878D82A}">
                    <a16:rowId xmlns:a16="http://schemas.microsoft.com/office/drawing/2014/main" val="2507528699"/>
                  </a:ext>
                </a:extLst>
              </a:tr>
            </a:tbl>
          </a:graphicData>
        </a:graphic>
      </p:graphicFrame>
    </p:spTree>
    <p:extLst>
      <p:ext uri="{BB962C8B-B14F-4D97-AF65-F5344CB8AC3E}">
        <p14:creationId xmlns:p14="http://schemas.microsoft.com/office/powerpoint/2010/main" val="22000302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B5FA7C47-B7C1-4D2E-AB49-ED23BA34BA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6">
            <a:extLst>
              <a:ext uri="{FF2B5EF4-FFF2-40B4-BE49-F238E27FC236}">
                <a16:creationId xmlns:a16="http://schemas.microsoft.com/office/drawing/2014/main" id="{596EE156-ABF1-4329-A6BA-03B4254E08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521144" y="911116"/>
            <a:ext cx="687754" cy="5710965"/>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Rectangle 8">
            <a:extLst>
              <a:ext uri="{FF2B5EF4-FFF2-40B4-BE49-F238E27FC236}">
                <a16:creationId xmlns:a16="http://schemas.microsoft.com/office/drawing/2014/main" id="{19B9933F-AAB3-444A-8BB5-9CA194A8BC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0" y="1370435"/>
            <a:ext cx="527226" cy="525164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Freeform 7">
            <a:extLst>
              <a:ext uri="{FF2B5EF4-FFF2-40B4-BE49-F238E27FC236}">
                <a16:creationId xmlns:a16="http://schemas.microsoft.com/office/drawing/2014/main" id="{7D20183A-0B1D-4A1F-89B1-ADBEDBC6E5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800164" y="643467"/>
            <a:ext cx="409371" cy="5521414"/>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2" name="Rectangle 8">
            <a:extLst>
              <a:ext uri="{FF2B5EF4-FFF2-40B4-BE49-F238E27FC236}">
                <a16:creationId xmlns:a16="http://schemas.microsoft.com/office/drawing/2014/main" id="{131031D3-26CD-4214-A9A4-5857EFA15A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795529" y="644382"/>
            <a:ext cx="3856024" cy="525164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876BC54C-C0BC-1745-AC17-5ACA1A5DE233}"/>
              </a:ext>
            </a:extLst>
          </p:cNvPr>
          <p:cNvSpPr>
            <a:spLocks noGrp="1"/>
          </p:cNvSpPr>
          <p:nvPr>
            <p:ph type="title"/>
          </p:nvPr>
        </p:nvSpPr>
        <p:spPr>
          <a:xfrm>
            <a:off x="1146879" y="998002"/>
            <a:ext cx="3182940" cy="1471959"/>
          </a:xfrm>
        </p:spPr>
        <p:txBody>
          <a:bodyPr vert="horz" lIns="91440" tIns="45720" rIns="91440" bIns="45720" rtlCol="0" anchor="ctr">
            <a:normAutofit fontScale="90000"/>
          </a:bodyPr>
          <a:lstStyle/>
          <a:p>
            <a:r>
              <a:rPr lang="en-US" sz="2800" b="1" dirty="0">
                <a:solidFill>
                  <a:srgbClr val="FFFFFF"/>
                </a:solidFill>
              </a:rPr>
              <a:t>Individual final models were trained and validated for 50 pitchers. </a:t>
            </a:r>
            <a:endParaRPr lang="en-US" sz="2800" b="1" kern="1200" dirty="0">
              <a:solidFill>
                <a:srgbClr val="FFFFFF"/>
              </a:solidFill>
              <a:latin typeface="+mj-lt"/>
              <a:ea typeface="+mj-ea"/>
              <a:cs typeface="+mj-cs"/>
            </a:endParaRPr>
          </a:p>
        </p:txBody>
      </p:sp>
      <p:sp>
        <p:nvSpPr>
          <p:cNvPr id="5" name="TextBox 4">
            <a:extLst>
              <a:ext uri="{FF2B5EF4-FFF2-40B4-BE49-F238E27FC236}">
                <a16:creationId xmlns:a16="http://schemas.microsoft.com/office/drawing/2014/main" id="{98E42BCE-C615-0048-A7C2-381FA5B66061}"/>
              </a:ext>
            </a:extLst>
          </p:cNvPr>
          <p:cNvSpPr txBox="1"/>
          <p:nvPr/>
        </p:nvSpPr>
        <p:spPr>
          <a:xfrm>
            <a:off x="1139635" y="2546161"/>
            <a:ext cx="3200451" cy="2985929"/>
          </a:xfrm>
        </p:spPr>
        <p:txBody>
          <a:bodyPr vert="horz" lIns="91440" tIns="45720" rIns="91440" bIns="45720" rtlCol="0" anchor="t">
            <a:normAutofit/>
          </a:bodyPr>
          <a:lstStyle/>
          <a:p>
            <a:pPr marL="285750" indent="-228600">
              <a:lnSpc>
                <a:spcPct val="90000"/>
              </a:lnSpc>
              <a:spcAft>
                <a:spcPts val="600"/>
              </a:spcAft>
              <a:buFont typeface="Arial" panose="020B0604020202020204" pitchFamily="34" charset="0"/>
              <a:buChar char="•"/>
            </a:pPr>
            <a:r>
              <a:rPr lang="en-US" sz="2400" dirty="0">
                <a:solidFill>
                  <a:srgbClr val="FEFFFF"/>
                </a:solidFill>
              </a:rPr>
              <a:t>Pitch Location: Linear Regression</a:t>
            </a:r>
          </a:p>
          <a:p>
            <a:pPr marL="742950" lvl="1" indent="-228600">
              <a:lnSpc>
                <a:spcPct val="90000"/>
              </a:lnSpc>
              <a:spcAft>
                <a:spcPts val="600"/>
              </a:spcAft>
              <a:buFont typeface="Arial" panose="020B0604020202020204" pitchFamily="34" charset="0"/>
              <a:buChar char="•"/>
            </a:pPr>
            <a:r>
              <a:rPr lang="en-US" sz="2400" dirty="0">
                <a:solidFill>
                  <a:srgbClr val="FEFFFF"/>
                </a:solidFill>
              </a:rPr>
              <a:t>X Coordinate First</a:t>
            </a:r>
          </a:p>
          <a:p>
            <a:pPr marL="742950" lvl="1" indent="-228600">
              <a:lnSpc>
                <a:spcPct val="90000"/>
              </a:lnSpc>
              <a:spcAft>
                <a:spcPts val="600"/>
              </a:spcAft>
              <a:buFont typeface="Arial" panose="020B0604020202020204" pitchFamily="34" charset="0"/>
              <a:buChar char="•"/>
            </a:pPr>
            <a:r>
              <a:rPr lang="en-US" sz="2400" dirty="0">
                <a:solidFill>
                  <a:srgbClr val="FEFFFF"/>
                </a:solidFill>
              </a:rPr>
              <a:t>Y Coordinate Second</a:t>
            </a:r>
          </a:p>
        </p:txBody>
      </p:sp>
      <p:graphicFrame>
        <p:nvGraphicFramePr>
          <p:cNvPr id="6" name="Table 6">
            <a:extLst>
              <a:ext uri="{FF2B5EF4-FFF2-40B4-BE49-F238E27FC236}">
                <a16:creationId xmlns:a16="http://schemas.microsoft.com/office/drawing/2014/main" id="{2A87DD2C-9F91-6E4C-8384-05575E1B3585}"/>
              </a:ext>
            </a:extLst>
          </p:cNvPr>
          <p:cNvGraphicFramePr>
            <a:graphicFrameLocks noGrp="1"/>
          </p:cNvGraphicFramePr>
          <p:nvPr>
            <p:extLst>
              <p:ext uri="{D42A27DB-BD31-4B8C-83A1-F6EECF244321}">
                <p14:modId xmlns:p14="http://schemas.microsoft.com/office/powerpoint/2010/main" val="100317762"/>
              </p:ext>
            </p:extLst>
          </p:nvPr>
        </p:nvGraphicFramePr>
        <p:xfrm>
          <a:off x="5131780" y="1733981"/>
          <a:ext cx="6539076" cy="3697317"/>
        </p:xfrm>
        <a:graphic>
          <a:graphicData uri="http://schemas.openxmlformats.org/drawingml/2006/table">
            <a:tbl>
              <a:tblPr firstRow="1" bandRow="1">
                <a:noFill/>
                <a:tableStyleId>{5C22544A-7EE6-4342-B048-85BDC9FD1C3A}</a:tableStyleId>
              </a:tblPr>
              <a:tblGrid>
                <a:gridCol w="4280643">
                  <a:extLst>
                    <a:ext uri="{9D8B030D-6E8A-4147-A177-3AD203B41FA5}">
                      <a16:colId xmlns:a16="http://schemas.microsoft.com/office/drawing/2014/main" val="1012180866"/>
                    </a:ext>
                  </a:extLst>
                </a:gridCol>
                <a:gridCol w="2258433">
                  <a:extLst>
                    <a:ext uri="{9D8B030D-6E8A-4147-A177-3AD203B41FA5}">
                      <a16:colId xmlns:a16="http://schemas.microsoft.com/office/drawing/2014/main" val="689727329"/>
                    </a:ext>
                  </a:extLst>
                </a:gridCol>
              </a:tblGrid>
              <a:tr h="615789">
                <a:tc>
                  <a:txBody>
                    <a:bodyPr/>
                    <a:lstStyle/>
                    <a:p>
                      <a:r>
                        <a:rPr lang="en-US" sz="2100" b="1" cap="all" spc="60" dirty="0">
                          <a:solidFill>
                            <a:schemeClr val="tx1"/>
                          </a:solidFill>
                        </a:rPr>
                        <a:t>Metric</a:t>
                      </a:r>
                    </a:p>
                  </a:txBody>
                  <a:tcPr marL="273736" marR="273736" marT="159811" marB="159811" anchor="b">
                    <a:lnL w="12700" cmpd="sng">
                      <a:noFill/>
                    </a:lnL>
                    <a:lnR w="12700" cmpd="sng">
                      <a:noFill/>
                    </a:lnR>
                    <a:lnT w="12700" cmpd="sng">
                      <a:noFill/>
                    </a:lnT>
                    <a:lnB w="38100" cmpd="sng">
                      <a:noFill/>
                    </a:lnB>
                    <a:noFill/>
                  </a:tcPr>
                </a:tc>
                <a:tc>
                  <a:txBody>
                    <a:bodyPr/>
                    <a:lstStyle/>
                    <a:p>
                      <a:r>
                        <a:rPr lang="en-US" sz="2100" b="1" cap="all" spc="60" dirty="0">
                          <a:solidFill>
                            <a:schemeClr val="tx1"/>
                          </a:solidFill>
                        </a:rPr>
                        <a:t>Value</a:t>
                      </a:r>
                    </a:p>
                  </a:txBody>
                  <a:tcPr marL="273736" marR="273736" marT="159811" marB="159811" anchor="b">
                    <a:lnL w="12700" cmpd="sng">
                      <a:noFill/>
                    </a:lnL>
                    <a:lnR w="12700" cmpd="sng">
                      <a:noFill/>
                    </a:lnR>
                    <a:lnT w="12700" cmpd="sng">
                      <a:noFill/>
                    </a:lnT>
                    <a:lnB w="38100" cmpd="sng">
                      <a:noFill/>
                    </a:lnB>
                    <a:noFill/>
                  </a:tcPr>
                </a:tc>
                <a:extLst>
                  <a:ext uri="{0D108BD9-81ED-4DB2-BD59-A6C34878D82A}">
                    <a16:rowId xmlns:a16="http://schemas.microsoft.com/office/drawing/2014/main" val="3810938330"/>
                  </a:ext>
                </a:extLst>
              </a:tr>
              <a:tr h="1007196">
                <a:tc>
                  <a:txBody>
                    <a:bodyPr/>
                    <a:lstStyle/>
                    <a:p>
                      <a:r>
                        <a:rPr lang="en-US" sz="2800" cap="none" spc="0" dirty="0">
                          <a:solidFill>
                            <a:schemeClr val="tx1"/>
                          </a:solidFill>
                        </a:rPr>
                        <a:t>Avg. X Coordinate Mean Average Error</a:t>
                      </a:r>
                    </a:p>
                  </a:txBody>
                  <a:tcPr marL="273736" marR="273736" marT="136867" marB="159811">
                    <a:lnL w="12700" cap="flat" cmpd="sng" algn="ctr">
                      <a:noFill/>
                      <a:prstDash val="solid"/>
                    </a:lnL>
                    <a:lnR w="12700" cmpd="sng">
                      <a:noFill/>
                      <a:prstDash val="solid"/>
                    </a:lnR>
                    <a:lnT w="38100" cmpd="sng">
                      <a:noFill/>
                    </a:lnT>
                    <a:lnB w="12700" cmpd="sng">
                      <a:noFill/>
                      <a:prstDash val="solid"/>
                    </a:lnB>
                    <a:noFill/>
                  </a:tcPr>
                </a:tc>
                <a:tc>
                  <a:txBody>
                    <a:bodyPr/>
                    <a:lstStyle/>
                    <a:p>
                      <a:r>
                        <a:rPr lang="en-US" sz="2800" cap="none" spc="0" dirty="0">
                          <a:solidFill>
                            <a:schemeClr val="tx1"/>
                          </a:solidFill>
                        </a:rPr>
                        <a:t>7.76 in.</a:t>
                      </a:r>
                    </a:p>
                  </a:txBody>
                  <a:tcPr marL="273736" marR="273736" marT="136867" marB="159811">
                    <a:lnL w="12700" cmpd="sng">
                      <a:noFill/>
                      <a:prstDash val="solid"/>
                    </a:lnL>
                    <a:lnR w="12700" cmpd="sng">
                      <a:noFill/>
                      <a:prstDash val="solid"/>
                    </a:lnR>
                    <a:lnT w="38100" cmpd="sng">
                      <a:noFill/>
                    </a:lnT>
                    <a:lnB w="12700" cmpd="sng">
                      <a:noFill/>
                      <a:prstDash val="solid"/>
                    </a:lnB>
                    <a:noFill/>
                  </a:tcPr>
                </a:tc>
                <a:extLst>
                  <a:ext uri="{0D108BD9-81ED-4DB2-BD59-A6C34878D82A}">
                    <a16:rowId xmlns:a16="http://schemas.microsoft.com/office/drawing/2014/main" val="2931842503"/>
                  </a:ext>
                </a:extLst>
              </a:tr>
              <a:tr h="1007196">
                <a:tc>
                  <a:txBody>
                    <a:bodyPr/>
                    <a:lstStyle/>
                    <a:p>
                      <a:r>
                        <a:rPr lang="en-US" sz="2800" cap="none" spc="0" dirty="0">
                          <a:solidFill>
                            <a:schemeClr val="tx1"/>
                          </a:solidFill>
                        </a:rPr>
                        <a:t>Avg. Y Coordinate Mean Average Error</a:t>
                      </a:r>
                    </a:p>
                  </a:txBody>
                  <a:tcPr marL="273736" marR="273736" marT="136867" marB="159811">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r>
                        <a:rPr lang="en-US" sz="2800" cap="none" spc="0" dirty="0">
                          <a:solidFill>
                            <a:schemeClr val="tx1"/>
                          </a:solidFill>
                        </a:rPr>
                        <a:t>8.25 in.</a:t>
                      </a:r>
                    </a:p>
                  </a:txBody>
                  <a:tcPr marL="273736" marR="273736" marT="136867" marB="159811">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extLst>
                  <a:ext uri="{0D108BD9-81ED-4DB2-BD59-A6C34878D82A}">
                    <a16:rowId xmlns:a16="http://schemas.microsoft.com/office/drawing/2014/main" val="2776309931"/>
                  </a:ext>
                </a:extLst>
              </a:tr>
              <a:tr h="757419">
                <a:tc>
                  <a:txBody>
                    <a:bodyPr/>
                    <a:lstStyle/>
                    <a:p>
                      <a:endParaRPr lang="en-US" sz="2800" cap="none" spc="0" dirty="0">
                        <a:solidFill>
                          <a:schemeClr val="tx1"/>
                        </a:solidFill>
                      </a:endParaRPr>
                    </a:p>
                  </a:txBody>
                  <a:tcPr marL="273736" marR="273736" marT="136867" marB="159811">
                    <a:lnL w="12700" cap="flat" cmpd="sng" algn="ctr">
                      <a:noFill/>
                      <a:prstDash val="solid"/>
                    </a:lnL>
                    <a:lnR w="12700" cmpd="sng">
                      <a:noFill/>
                      <a:prstDash val="solid"/>
                    </a:lnR>
                    <a:lnT w="12700" cmpd="sng">
                      <a:noFill/>
                      <a:prstDash val="solid"/>
                    </a:lnT>
                    <a:lnB w="12700" cap="flat" cmpd="sng" algn="ctr">
                      <a:noFill/>
                      <a:prstDash val="solid"/>
                    </a:lnB>
                    <a:noFill/>
                  </a:tcPr>
                </a:tc>
                <a:tc>
                  <a:txBody>
                    <a:bodyPr/>
                    <a:lstStyle/>
                    <a:p>
                      <a:endParaRPr lang="en-US" sz="2800" cap="none" spc="0" dirty="0">
                        <a:solidFill>
                          <a:schemeClr val="tx1"/>
                        </a:solidFill>
                      </a:endParaRPr>
                    </a:p>
                  </a:txBody>
                  <a:tcPr marL="273736" marR="273736" marT="136867" marB="159811">
                    <a:lnL w="12700" cmpd="sng">
                      <a:noFill/>
                      <a:prstDash val="solid"/>
                    </a:lnL>
                    <a:lnR w="12700" cmpd="sng">
                      <a:noFill/>
                      <a:prstDash val="solid"/>
                    </a:lnR>
                    <a:lnT w="12700" cmpd="sng">
                      <a:noFill/>
                      <a:prstDash val="solid"/>
                    </a:lnT>
                    <a:lnB w="12700" cap="flat" cmpd="sng" algn="ctr">
                      <a:noFill/>
                      <a:prstDash val="solid"/>
                    </a:lnB>
                    <a:noFill/>
                  </a:tcPr>
                </a:tc>
                <a:extLst>
                  <a:ext uri="{0D108BD9-81ED-4DB2-BD59-A6C34878D82A}">
                    <a16:rowId xmlns:a16="http://schemas.microsoft.com/office/drawing/2014/main" val="2507528699"/>
                  </a:ext>
                </a:extLst>
              </a:tr>
            </a:tbl>
          </a:graphicData>
        </a:graphic>
      </p:graphicFrame>
    </p:spTree>
    <p:extLst>
      <p:ext uri="{BB962C8B-B14F-4D97-AF65-F5344CB8AC3E}">
        <p14:creationId xmlns:p14="http://schemas.microsoft.com/office/powerpoint/2010/main" val="5681317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7" name="Rectangle 76">
            <a:extLst>
              <a:ext uri="{FF2B5EF4-FFF2-40B4-BE49-F238E27FC236}">
                <a16:creationId xmlns:a16="http://schemas.microsoft.com/office/drawing/2014/main" id="{88263A24-0C1F-4677-B43C-4AE14E276B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9" name="Rectangle 78">
            <a:extLst>
              <a:ext uri="{FF2B5EF4-FFF2-40B4-BE49-F238E27FC236}">
                <a16:creationId xmlns:a16="http://schemas.microsoft.com/office/drawing/2014/main" id="{0ADDB668-2CA4-4D2B-9C34-3487CA330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553" y="304802"/>
            <a:ext cx="11097349" cy="1573149"/>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9949B48-588C-814A-AD39-441AF14D4B8E}"/>
              </a:ext>
            </a:extLst>
          </p:cNvPr>
          <p:cNvSpPr>
            <a:spLocks noGrp="1"/>
          </p:cNvSpPr>
          <p:nvPr>
            <p:ph type="title"/>
          </p:nvPr>
        </p:nvSpPr>
        <p:spPr>
          <a:xfrm>
            <a:off x="868680" y="405575"/>
            <a:ext cx="5001768" cy="1371600"/>
          </a:xfrm>
        </p:spPr>
        <p:txBody>
          <a:bodyPr vert="horz" lIns="91440" tIns="45720" rIns="91440" bIns="45720" rtlCol="0" anchor="ctr">
            <a:normAutofit fontScale="90000"/>
          </a:bodyPr>
          <a:lstStyle/>
          <a:p>
            <a:r>
              <a:rPr lang="en-US" sz="2800" dirty="0"/>
              <a:t>Predicted pitch locations tended to predict with more concentration within the strike zone, replicating intent of the pitch</a:t>
            </a:r>
          </a:p>
        </p:txBody>
      </p:sp>
      <p:sp>
        <p:nvSpPr>
          <p:cNvPr id="81" name="Rectangle 80">
            <a:extLst>
              <a:ext uri="{FF2B5EF4-FFF2-40B4-BE49-F238E27FC236}">
                <a16:creationId xmlns:a16="http://schemas.microsoft.com/office/drawing/2014/main" id="{2568BC19-F052-4108-93E1-6A3D1DEC07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4784" y="764424"/>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3" name="Rectangle 82">
            <a:extLst>
              <a:ext uri="{FF2B5EF4-FFF2-40B4-BE49-F238E27FC236}">
                <a16:creationId xmlns:a16="http://schemas.microsoft.com/office/drawing/2014/main" id="{D5FD337D-4D6B-4C8B-B6F5-121097E098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86984" y="1071836"/>
            <a:ext cx="1021458" cy="9144"/>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FB95FF2F-6174-EE48-8E80-97915B9BF2F1}"/>
              </a:ext>
            </a:extLst>
          </p:cNvPr>
          <p:cNvSpPr txBox="1"/>
          <p:nvPr/>
        </p:nvSpPr>
        <p:spPr>
          <a:xfrm>
            <a:off x="6211408" y="634891"/>
            <a:ext cx="4886794" cy="830997"/>
          </a:xfrm>
          <a:prstGeom prst="rect">
            <a:avLst/>
          </a:prstGeom>
          <a:noFill/>
        </p:spPr>
        <p:txBody>
          <a:bodyPr wrap="square" rtlCol="0">
            <a:spAutoFit/>
          </a:bodyPr>
          <a:lstStyle/>
          <a:p>
            <a:r>
              <a:rPr lang="en-US" sz="2400" dirty="0"/>
              <a:t>Four Seam Fastball: Middle of the zone, upper portion</a:t>
            </a:r>
          </a:p>
        </p:txBody>
      </p:sp>
      <p:pic>
        <p:nvPicPr>
          <p:cNvPr id="1028" name="Picture 4">
            <a:extLst>
              <a:ext uri="{FF2B5EF4-FFF2-40B4-BE49-F238E27FC236}">
                <a16:creationId xmlns:a16="http://schemas.microsoft.com/office/drawing/2014/main" id="{68F5B6FE-58EC-C144-AB31-B3B169AE20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6902" y="2181259"/>
            <a:ext cx="5652030" cy="391231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CE905B79-593E-F54D-938F-D3F0CD400D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4754" y="2181259"/>
            <a:ext cx="5652030" cy="39123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05090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4" name="Rectangle 83">
            <a:extLst>
              <a:ext uri="{FF2B5EF4-FFF2-40B4-BE49-F238E27FC236}">
                <a16:creationId xmlns:a16="http://schemas.microsoft.com/office/drawing/2014/main" id="{88263A24-0C1F-4677-B43C-4AE14E276B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86" name="Rectangle 85">
            <a:extLst>
              <a:ext uri="{FF2B5EF4-FFF2-40B4-BE49-F238E27FC236}">
                <a16:creationId xmlns:a16="http://schemas.microsoft.com/office/drawing/2014/main" id="{0ADDB668-2CA4-4D2B-9C34-3487CA330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553" y="304802"/>
            <a:ext cx="11097349" cy="1573149"/>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8" name="Rectangle 87">
            <a:extLst>
              <a:ext uri="{FF2B5EF4-FFF2-40B4-BE49-F238E27FC236}">
                <a16:creationId xmlns:a16="http://schemas.microsoft.com/office/drawing/2014/main" id="{2568BC19-F052-4108-93E1-6A3D1DEC07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4784" y="764424"/>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0" name="Rectangle 89">
            <a:extLst>
              <a:ext uri="{FF2B5EF4-FFF2-40B4-BE49-F238E27FC236}">
                <a16:creationId xmlns:a16="http://schemas.microsoft.com/office/drawing/2014/main" id="{D5FD337D-4D6B-4C8B-B6F5-121097E098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86984" y="1071836"/>
            <a:ext cx="1021458" cy="9144"/>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TextBox 15">
            <a:extLst>
              <a:ext uri="{FF2B5EF4-FFF2-40B4-BE49-F238E27FC236}">
                <a16:creationId xmlns:a16="http://schemas.microsoft.com/office/drawing/2014/main" id="{DBE2180F-AD3D-034C-AAA3-FF0094BAC9CC}"/>
              </a:ext>
            </a:extLst>
          </p:cNvPr>
          <p:cNvSpPr txBox="1"/>
          <p:nvPr/>
        </p:nvSpPr>
        <p:spPr>
          <a:xfrm>
            <a:off x="6211408" y="634891"/>
            <a:ext cx="4886794" cy="830997"/>
          </a:xfrm>
          <a:prstGeom prst="rect">
            <a:avLst/>
          </a:prstGeom>
          <a:noFill/>
        </p:spPr>
        <p:txBody>
          <a:bodyPr wrap="square" rtlCol="0">
            <a:spAutoFit/>
          </a:bodyPr>
          <a:lstStyle/>
          <a:p>
            <a:r>
              <a:rPr lang="en-US" sz="2400" dirty="0"/>
              <a:t>Changeup: Lower in the zone, trending towards the right-side edge</a:t>
            </a:r>
          </a:p>
        </p:txBody>
      </p:sp>
      <p:pic>
        <p:nvPicPr>
          <p:cNvPr id="2050" name="Picture 2">
            <a:extLst>
              <a:ext uri="{FF2B5EF4-FFF2-40B4-BE49-F238E27FC236}">
                <a16:creationId xmlns:a16="http://schemas.microsoft.com/office/drawing/2014/main" id="{A59F5D90-1979-CA4B-9538-D7F847E7C0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76431" y="2097469"/>
            <a:ext cx="5896284" cy="408138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E5B43DF2-7242-6F41-9593-AB468D66E4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863" y="2097469"/>
            <a:ext cx="5896283" cy="4081388"/>
          </a:xfrm>
          <a:prstGeom prst="rect">
            <a:avLst/>
          </a:prstGeom>
          <a:noFill/>
          <a:extLst>
            <a:ext uri="{909E8E84-426E-40DD-AFC4-6F175D3DCCD1}">
              <a14:hiddenFill xmlns:a14="http://schemas.microsoft.com/office/drawing/2010/main">
                <a:solidFill>
                  <a:srgbClr val="FFFFFF"/>
                </a:solidFill>
              </a14:hiddenFill>
            </a:ext>
          </a:extLst>
        </p:spPr>
      </p:pic>
      <p:sp>
        <p:nvSpPr>
          <p:cNvPr id="14" name="Title 1">
            <a:extLst>
              <a:ext uri="{FF2B5EF4-FFF2-40B4-BE49-F238E27FC236}">
                <a16:creationId xmlns:a16="http://schemas.microsoft.com/office/drawing/2014/main" id="{EB12105F-A4B1-8B45-BE51-B5B91ADB8D5F}"/>
              </a:ext>
            </a:extLst>
          </p:cNvPr>
          <p:cNvSpPr txBox="1">
            <a:spLocks/>
          </p:cNvSpPr>
          <p:nvPr/>
        </p:nvSpPr>
        <p:spPr>
          <a:xfrm>
            <a:off x="868680" y="405575"/>
            <a:ext cx="5001768" cy="1371600"/>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en-US" sz="2800"/>
              <a:t>Predicted pitch locations tended to predict with more concentration within the strike zone, replicating intent of the pitch</a:t>
            </a:r>
            <a:endParaRPr lang="en-US" sz="2800" dirty="0"/>
          </a:p>
        </p:txBody>
      </p:sp>
    </p:spTree>
    <p:extLst>
      <p:ext uri="{BB962C8B-B14F-4D97-AF65-F5344CB8AC3E}">
        <p14:creationId xmlns:p14="http://schemas.microsoft.com/office/powerpoint/2010/main" val="19386454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5" name="Rectangle 134">
            <a:extLst>
              <a:ext uri="{FF2B5EF4-FFF2-40B4-BE49-F238E27FC236}">
                <a16:creationId xmlns:a16="http://schemas.microsoft.com/office/drawing/2014/main" id="{F94AA2BD-2E3F-4B1D-8127-5744B81153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76F8D32-14EC-CD46-953D-ED2588FCF687}"/>
              </a:ext>
            </a:extLst>
          </p:cNvPr>
          <p:cNvSpPr>
            <a:spLocks noGrp="1"/>
          </p:cNvSpPr>
          <p:nvPr>
            <p:ph type="title"/>
          </p:nvPr>
        </p:nvSpPr>
        <p:spPr>
          <a:xfrm>
            <a:off x="411480" y="987552"/>
            <a:ext cx="4485861" cy="1088136"/>
          </a:xfrm>
        </p:spPr>
        <p:txBody>
          <a:bodyPr vert="horz" lIns="91440" tIns="45720" rIns="91440" bIns="45720" rtlCol="0" anchor="b">
            <a:normAutofit/>
          </a:bodyPr>
          <a:lstStyle/>
          <a:p>
            <a:r>
              <a:rPr lang="en-US" sz="3400"/>
              <a:t>Future Improvements</a:t>
            </a:r>
          </a:p>
        </p:txBody>
      </p:sp>
      <p:sp>
        <p:nvSpPr>
          <p:cNvPr id="137" name="Rectangle 136">
            <a:extLst>
              <a:ext uri="{FF2B5EF4-FFF2-40B4-BE49-F238E27FC236}">
                <a16:creationId xmlns:a16="http://schemas.microsoft.com/office/drawing/2014/main" id="{4BD02261-2DC8-4AA8-9E16-7751AE8924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49223" y="38793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39" name="Rectangle 138">
            <a:extLst>
              <a:ext uri="{FF2B5EF4-FFF2-40B4-BE49-F238E27FC236}">
                <a16:creationId xmlns:a16="http://schemas.microsoft.com/office/drawing/2014/main" id="{3D752CF2-2291-40B5-B462-C17B174C10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1480" y="2286000"/>
            <a:ext cx="438912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4A010104-75EE-D04D-9648-0046520FD861}"/>
              </a:ext>
            </a:extLst>
          </p:cNvPr>
          <p:cNvSpPr>
            <a:spLocks noGrp="1"/>
          </p:cNvSpPr>
          <p:nvPr>
            <p:ph sz="half" idx="1"/>
          </p:nvPr>
        </p:nvSpPr>
        <p:spPr>
          <a:xfrm>
            <a:off x="411479" y="2688336"/>
            <a:ext cx="4498848" cy="3584448"/>
          </a:xfrm>
        </p:spPr>
        <p:txBody>
          <a:bodyPr vert="horz" lIns="91440" tIns="45720" rIns="91440" bIns="45720" rtlCol="0" anchor="t">
            <a:normAutofit/>
          </a:bodyPr>
          <a:lstStyle/>
          <a:p>
            <a:r>
              <a:rPr lang="en-US" sz="2400" dirty="0"/>
              <a:t>Web App Development</a:t>
            </a:r>
          </a:p>
          <a:p>
            <a:r>
              <a:rPr lang="en-US" sz="2400" dirty="0"/>
              <a:t>Individual </a:t>
            </a:r>
            <a:r>
              <a:rPr lang="en-US" sz="2400" dirty="0" err="1"/>
              <a:t>hyptertuning</a:t>
            </a:r>
            <a:r>
              <a:rPr lang="en-US" sz="2400" dirty="0"/>
              <a:t> of pitcher models</a:t>
            </a:r>
          </a:p>
          <a:p>
            <a:pPr lvl="1"/>
            <a:r>
              <a:rPr lang="en-US" dirty="0"/>
              <a:t>Continued feature engineering to improve prediction</a:t>
            </a:r>
          </a:p>
        </p:txBody>
      </p:sp>
      <p:pic>
        <p:nvPicPr>
          <p:cNvPr id="9218" name="Picture 2" descr="Baseball, Field, Base, Ball, Scenery, Lights, Boca">
            <a:extLst>
              <a:ext uri="{FF2B5EF4-FFF2-40B4-BE49-F238E27FC236}">
                <a16:creationId xmlns:a16="http://schemas.microsoft.com/office/drawing/2014/main" id="{8EA841D4-AEB4-D042-A137-6ED9E61AE54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7199" r="16300" b="-1"/>
          <a:stretch/>
        </p:blipFill>
        <p:spPr bwMode="auto">
          <a:xfrm>
            <a:off x="5308052" y="10"/>
            <a:ext cx="6883948" cy="6857990"/>
          </a:xfrm>
          <a:custGeom>
            <a:avLst/>
            <a:gdLst/>
            <a:ahLst/>
            <a:cxnLst/>
            <a:rect l="l" t="t" r="r" b="b"/>
            <a:pathLst>
              <a:path w="6883948" h="6858000">
                <a:moveTo>
                  <a:pt x="365648" y="0"/>
                </a:moveTo>
                <a:lnTo>
                  <a:pt x="6883948" y="0"/>
                </a:lnTo>
                <a:lnTo>
                  <a:pt x="6883948" y="6858000"/>
                </a:lnTo>
                <a:lnTo>
                  <a:pt x="365648" y="6858000"/>
                </a:lnTo>
                <a:lnTo>
                  <a:pt x="360213" y="6835050"/>
                </a:lnTo>
                <a:cubicBezTo>
                  <a:pt x="128263" y="5788167"/>
                  <a:pt x="0" y="4637179"/>
                  <a:pt x="0" y="3429001"/>
                </a:cubicBezTo>
                <a:cubicBezTo>
                  <a:pt x="0" y="2220824"/>
                  <a:pt x="128263" y="1069835"/>
                  <a:pt x="360213" y="22952"/>
                </a:cubicBezTo>
                <a:close/>
              </a:path>
            </a:pathLst>
          </a:custGeom>
          <a:noFill/>
          <a:effectLst>
            <a:outerShdw blurRad="50800" dist="38100" dir="10800000" algn="r" rotWithShape="0">
              <a:schemeClr val="bg1">
                <a:lumMod val="85000"/>
                <a:alpha val="30000"/>
              </a:scheme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64968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99" name="Rectangle 93">
            <a:extLst>
              <a:ext uri="{FF2B5EF4-FFF2-40B4-BE49-F238E27FC236}">
                <a16:creationId xmlns:a16="http://schemas.microsoft.com/office/drawing/2014/main" id="{8D0D6D3E-D7F9-4591-9CA9-DDF4DB1F73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2C000A4-1074-3849-A927-EA5C773A958D}"/>
              </a:ext>
            </a:extLst>
          </p:cNvPr>
          <p:cNvSpPr>
            <a:spLocks noGrp="1"/>
          </p:cNvSpPr>
          <p:nvPr>
            <p:ph type="ctrTitle"/>
          </p:nvPr>
        </p:nvSpPr>
        <p:spPr>
          <a:xfrm>
            <a:off x="982639" y="1012536"/>
            <a:ext cx="4613300" cy="3163224"/>
          </a:xfrm>
        </p:spPr>
        <p:txBody>
          <a:bodyPr anchor="t">
            <a:normAutofit/>
          </a:bodyPr>
          <a:lstStyle/>
          <a:p>
            <a:pPr algn="l"/>
            <a:r>
              <a:rPr lang="en-US" sz="5400" dirty="0"/>
              <a:t>Thank you!</a:t>
            </a:r>
          </a:p>
        </p:txBody>
      </p:sp>
      <p:sp>
        <p:nvSpPr>
          <p:cNvPr id="3" name="Subtitle 2">
            <a:extLst>
              <a:ext uri="{FF2B5EF4-FFF2-40B4-BE49-F238E27FC236}">
                <a16:creationId xmlns:a16="http://schemas.microsoft.com/office/drawing/2014/main" id="{F6623CD2-CBF0-EB4E-A2B7-8E360F66FFF7}"/>
              </a:ext>
            </a:extLst>
          </p:cNvPr>
          <p:cNvSpPr>
            <a:spLocks noGrp="1"/>
          </p:cNvSpPr>
          <p:nvPr>
            <p:ph type="subTitle" idx="1"/>
          </p:nvPr>
        </p:nvSpPr>
        <p:spPr>
          <a:xfrm>
            <a:off x="982639" y="3038038"/>
            <a:ext cx="5113361" cy="2523942"/>
          </a:xfrm>
        </p:spPr>
        <p:txBody>
          <a:bodyPr anchor="b">
            <a:noAutofit/>
          </a:bodyPr>
          <a:lstStyle/>
          <a:p>
            <a:pPr algn="l">
              <a:spcAft>
                <a:spcPts val="600"/>
              </a:spcAft>
            </a:pPr>
            <a:r>
              <a:rPr lang="en-US" dirty="0"/>
              <a:t>Feel free to connect on LinkedIn or check out my project on GitHub!</a:t>
            </a:r>
          </a:p>
          <a:p>
            <a:pPr algn="l">
              <a:spcAft>
                <a:spcPts val="600"/>
              </a:spcAft>
            </a:pPr>
            <a:r>
              <a:rPr lang="en-US" dirty="0"/>
              <a:t>LinkedIn: </a:t>
            </a:r>
            <a:r>
              <a:rPr lang="en-US" dirty="0">
                <a:hlinkClick r:id="rId3"/>
              </a:rPr>
              <a:t>https://www.linkedin.com/in/patrick-bovard/</a:t>
            </a:r>
            <a:endParaRPr lang="en-US" dirty="0"/>
          </a:p>
          <a:p>
            <a:pPr algn="l">
              <a:spcAft>
                <a:spcPts val="600"/>
              </a:spcAft>
            </a:pPr>
            <a:r>
              <a:rPr lang="en-US" dirty="0"/>
              <a:t>GitHub Repository: </a:t>
            </a:r>
            <a:r>
              <a:rPr lang="en-US" dirty="0">
                <a:hlinkClick r:id="rId4"/>
              </a:rPr>
              <a:t>https://github.com/pbovard63/Predicting_MLB_Pitches</a:t>
            </a:r>
            <a:endParaRPr lang="en-US" dirty="0"/>
          </a:p>
          <a:p>
            <a:pPr algn="l">
              <a:spcAft>
                <a:spcPts val="600"/>
              </a:spcAft>
            </a:pPr>
            <a:endParaRPr lang="en-US" dirty="0"/>
          </a:p>
        </p:txBody>
      </p:sp>
      <p:sp>
        <p:nvSpPr>
          <p:cNvPr id="3100" name="Rectangle 95">
            <a:extLst>
              <a:ext uri="{FF2B5EF4-FFF2-40B4-BE49-F238E27FC236}">
                <a16:creationId xmlns:a16="http://schemas.microsoft.com/office/drawing/2014/main" id="{C4C9F2B0-1044-46EB-8AEB-C3BFFDE6C2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23336" y="-3"/>
            <a:ext cx="4068664" cy="6858000"/>
          </a:xfrm>
          <a:prstGeom prst="rect">
            <a:avLst/>
          </a:prstGeom>
          <a:gradFill>
            <a:gsLst>
              <a:gs pos="26000">
                <a:srgbClr val="000000"/>
              </a:gs>
              <a:gs pos="100000">
                <a:schemeClr val="accent1"/>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01" name="Rectangle 97">
            <a:extLst>
              <a:ext uri="{FF2B5EF4-FFF2-40B4-BE49-F238E27FC236}">
                <a16:creationId xmlns:a16="http://schemas.microsoft.com/office/drawing/2014/main" id="{D28B54C3-B57B-472A-B96E-1FCB67093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23336" y="-3"/>
            <a:ext cx="3611463" cy="6858000"/>
          </a:xfrm>
          <a:prstGeom prst="rect">
            <a:avLst/>
          </a:prstGeom>
          <a:gradFill>
            <a:gsLst>
              <a:gs pos="0">
                <a:schemeClr val="accent1">
                  <a:lumMod val="75000"/>
                  <a:alpha val="56000"/>
                </a:schemeClr>
              </a:gs>
              <a:gs pos="100000">
                <a:srgbClr val="000000">
                  <a:alpha val="52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02" name="Rectangle 99">
            <a:extLst>
              <a:ext uri="{FF2B5EF4-FFF2-40B4-BE49-F238E27FC236}">
                <a16:creationId xmlns:a16="http://schemas.microsoft.com/office/drawing/2014/main" id="{7DB3C429-F8DA-49B9-AF84-21996FCF7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230721" y="-107390"/>
            <a:ext cx="3853890" cy="4068665"/>
          </a:xfrm>
          <a:prstGeom prst="rect">
            <a:avLst/>
          </a:prstGeom>
          <a:gradFill>
            <a:gsLst>
              <a:gs pos="0">
                <a:srgbClr val="000000">
                  <a:alpha val="34000"/>
                </a:srgbClr>
              </a:gs>
              <a:gs pos="96000">
                <a:schemeClr val="accent1">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person with a beard&#10;&#10;Description automatically generated with low confidence">
            <a:extLst>
              <a:ext uri="{FF2B5EF4-FFF2-40B4-BE49-F238E27FC236}">
                <a16:creationId xmlns:a16="http://schemas.microsoft.com/office/drawing/2014/main" id="{B1707D26-4F39-BF4C-9056-BDCDF961CC34}"/>
              </a:ext>
            </a:extLst>
          </p:cNvPr>
          <p:cNvPicPr>
            <a:picLocks noChangeAspect="1"/>
          </p:cNvPicPr>
          <p:nvPr/>
        </p:nvPicPr>
        <p:blipFill rotWithShape="1">
          <a:blip r:embed="rId5"/>
          <a:srcRect r="-3" b="-3"/>
          <a:stretch/>
        </p:blipFill>
        <p:spPr>
          <a:xfrm>
            <a:off x="6096000" y="1012536"/>
            <a:ext cx="4756162" cy="4756162"/>
          </a:xfrm>
          <a:custGeom>
            <a:avLst/>
            <a:gdLst/>
            <a:ahLst/>
            <a:cxnLst/>
            <a:rect l="l" t="t" r="r" b="b"/>
            <a:pathLst>
              <a:path w="5031136" h="5031136">
                <a:moveTo>
                  <a:pt x="2515568" y="0"/>
                </a:moveTo>
                <a:cubicBezTo>
                  <a:pt x="3904878" y="0"/>
                  <a:pt x="5031136" y="1126258"/>
                  <a:pt x="5031136" y="2515568"/>
                </a:cubicBezTo>
                <a:cubicBezTo>
                  <a:pt x="5031136" y="3904878"/>
                  <a:pt x="3904878" y="5031136"/>
                  <a:pt x="2515568" y="5031136"/>
                </a:cubicBezTo>
                <a:cubicBezTo>
                  <a:pt x="1126258" y="5031136"/>
                  <a:pt x="0" y="3904878"/>
                  <a:pt x="0" y="2515568"/>
                </a:cubicBezTo>
                <a:cubicBezTo>
                  <a:pt x="0" y="1126258"/>
                  <a:pt x="1126258" y="0"/>
                  <a:pt x="2515568" y="0"/>
                </a:cubicBezTo>
                <a:close/>
              </a:path>
            </a:pathLst>
          </a:custGeom>
        </p:spPr>
      </p:pic>
      <p:pic>
        <p:nvPicPr>
          <p:cNvPr id="26" name="Picture 4" descr="Create a marketing communication LinkedIn page - World Open Business">
            <a:extLst>
              <a:ext uri="{FF2B5EF4-FFF2-40B4-BE49-F238E27FC236}">
                <a16:creationId xmlns:a16="http://schemas.microsoft.com/office/drawing/2014/main" id="{8DCCC45B-366B-B545-A020-A6E953978AC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8370" t="20226" r="16491" b="21022"/>
          <a:stretch/>
        </p:blipFill>
        <p:spPr bwMode="auto">
          <a:xfrm>
            <a:off x="213143" y="2973112"/>
            <a:ext cx="624590" cy="563357"/>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6" descr="About · GitHub">
            <a:extLst>
              <a:ext uri="{FF2B5EF4-FFF2-40B4-BE49-F238E27FC236}">
                <a16:creationId xmlns:a16="http://schemas.microsoft.com/office/drawing/2014/main" id="{F105B20B-0E53-CF47-8C8E-38A97AC29C98}"/>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9950" t="-855" r="20232" b="1"/>
          <a:stretch/>
        </p:blipFill>
        <p:spPr bwMode="auto">
          <a:xfrm>
            <a:off x="150684" y="4128621"/>
            <a:ext cx="749508" cy="6634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51615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A839C-E57E-974F-BD66-17E49F4AB518}"/>
              </a:ext>
            </a:extLst>
          </p:cNvPr>
          <p:cNvSpPr>
            <a:spLocks noGrp="1"/>
          </p:cNvSpPr>
          <p:nvPr>
            <p:ph type="title"/>
          </p:nvPr>
        </p:nvSpPr>
        <p:spPr>
          <a:xfrm>
            <a:off x="8154186" y="634028"/>
            <a:ext cx="3355942" cy="3732835"/>
          </a:xfrm>
        </p:spPr>
        <p:txBody>
          <a:bodyPr vert="horz" lIns="91440" tIns="45720" rIns="91440" bIns="45720" rtlCol="0" anchor="b">
            <a:normAutofit/>
          </a:bodyPr>
          <a:lstStyle/>
          <a:p>
            <a:pPr algn="ctr"/>
            <a:r>
              <a:rPr lang="en-US" sz="5600" cap="all"/>
              <a:t>Appendix</a:t>
            </a:r>
          </a:p>
        </p:txBody>
      </p:sp>
      <p:pic>
        <p:nvPicPr>
          <p:cNvPr id="2050" name="Picture 2" descr="Softball, Glove, Sport, Recreation, Mit, Baseball">
            <a:extLst>
              <a:ext uri="{FF2B5EF4-FFF2-40B4-BE49-F238E27FC236}">
                <a16:creationId xmlns:a16="http://schemas.microsoft.com/office/drawing/2014/main" id="{86F28A31-D7D9-5C4E-8F28-CFB9EB1EBE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5068" r="-1" b="10024"/>
          <a:stretch/>
        </p:blipFill>
        <p:spPr bwMode="auto">
          <a:xfrm>
            <a:off x="1379023" y="1936911"/>
            <a:ext cx="5659222" cy="31833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13028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4" name="Rectangle 73">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80432B8-A3FC-CD4F-8877-938593960B1F}"/>
              </a:ext>
            </a:extLst>
          </p:cNvPr>
          <p:cNvSpPr>
            <a:spLocks noGrp="1"/>
          </p:cNvSpPr>
          <p:nvPr>
            <p:ph type="title"/>
          </p:nvPr>
        </p:nvSpPr>
        <p:spPr>
          <a:xfrm>
            <a:off x="5297762" y="329184"/>
            <a:ext cx="6251110" cy="1783080"/>
          </a:xfrm>
        </p:spPr>
        <p:txBody>
          <a:bodyPr anchor="b">
            <a:normAutofit/>
          </a:bodyPr>
          <a:lstStyle/>
          <a:p>
            <a:r>
              <a:rPr lang="en-US" sz="5400" dirty="0"/>
              <a:t>Agenda</a:t>
            </a:r>
          </a:p>
        </p:txBody>
      </p:sp>
      <p:pic>
        <p:nvPicPr>
          <p:cNvPr id="5122" name="Picture 2" descr="Baseball, Player, Pitcher, Ball, Athlete, Field">
            <a:extLst>
              <a:ext uri="{FF2B5EF4-FFF2-40B4-BE49-F238E27FC236}">
                <a16:creationId xmlns:a16="http://schemas.microsoft.com/office/drawing/2014/main" id="{92A5B92D-CD26-DA47-8E61-A30F990798F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6466" r="18203" b="-1"/>
          <a:stretch/>
        </p:blipFill>
        <p:spPr bwMode="auto">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76"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126" name="Content Placeholder 2">
            <a:extLst>
              <a:ext uri="{FF2B5EF4-FFF2-40B4-BE49-F238E27FC236}">
                <a16:creationId xmlns:a16="http://schemas.microsoft.com/office/drawing/2014/main" id="{F79D8C86-2950-4ACC-BAA6-A4F8F4BFEB50}"/>
              </a:ext>
            </a:extLst>
          </p:cNvPr>
          <p:cNvGraphicFramePr>
            <a:graphicFrameLocks noGrp="1"/>
          </p:cNvGraphicFramePr>
          <p:nvPr>
            <p:ph idx="1"/>
            <p:extLst>
              <p:ext uri="{D42A27DB-BD31-4B8C-83A1-F6EECF244321}">
                <p14:modId xmlns:p14="http://schemas.microsoft.com/office/powerpoint/2010/main" val="1521224131"/>
              </p:ext>
            </p:extLst>
          </p:nvPr>
        </p:nvGraphicFramePr>
        <p:xfrm>
          <a:off x="5297762" y="2706624"/>
          <a:ext cx="6251110" cy="348386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3289273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7"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360515C-5E6A-D348-8ADF-8D1E8B8C7198}"/>
              </a:ext>
            </a:extLst>
          </p:cNvPr>
          <p:cNvSpPr>
            <a:spLocks noGrp="1"/>
          </p:cNvSpPr>
          <p:nvPr>
            <p:ph type="title"/>
          </p:nvPr>
        </p:nvSpPr>
        <p:spPr>
          <a:xfrm>
            <a:off x="466722" y="586855"/>
            <a:ext cx="3201366" cy="3387497"/>
          </a:xfrm>
        </p:spPr>
        <p:txBody>
          <a:bodyPr anchor="b">
            <a:normAutofit/>
          </a:bodyPr>
          <a:lstStyle/>
          <a:p>
            <a:pPr algn="r"/>
            <a:r>
              <a:rPr lang="en-US" sz="4000" dirty="0">
                <a:solidFill>
                  <a:srgbClr val="FFFFFF"/>
                </a:solidFill>
              </a:rPr>
              <a:t>50 Pitchers included in final model:</a:t>
            </a:r>
          </a:p>
        </p:txBody>
      </p:sp>
      <p:sp>
        <p:nvSpPr>
          <p:cNvPr id="3" name="Content Placeholder 2">
            <a:extLst>
              <a:ext uri="{FF2B5EF4-FFF2-40B4-BE49-F238E27FC236}">
                <a16:creationId xmlns:a16="http://schemas.microsoft.com/office/drawing/2014/main" id="{64BBD2CD-4BD1-3140-AEFC-5D9F9422E984}"/>
              </a:ext>
            </a:extLst>
          </p:cNvPr>
          <p:cNvSpPr>
            <a:spLocks noGrp="1"/>
          </p:cNvSpPr>
          <p:nvPr>
            <p:ph idx="1"/>
          </p:nvPr>
        </p:nvSpPr>
        <p:spPr>
          <a:xfrm>
            <a:off x="4810259" y="649480"/>
            <a:ext cx="6555347" cy="5546047"/>
          </a:xfrm>
        </p:spPr>
        <p:txBody>
          <a:bodyPr anchor="ctr">
            <a:normAutofit/>
          </a:bodyPr>
          <a:lstStyle/>
          <a:p>
            <a:r>
              <a:rPr lang="en-US" sz="2000"/>
              <a:t>Max Scherzer, Justin Verlander', 'Chris Archer', 'Jose Quintana', 'Chris Sale', 'Rick Porcello', 'Jon Lester', 'Corey Kluber', 'Gio Gonzalez', 'Julio Teheran', 'Jake Arrieta', 'Zack Greinke', 'Cole Hamels', 'Trevor Bauer', 'Gerrit Cole', 'Jacob deGrom', 'Dallas Keuchel', 'Jake Odorizzi', 'James Shields', 'Kyle Gibson', 'Marco Estrada', 'J.A. Happ', 'Kevin Gausman', 'Tanner Roark', 'Mike Fiers', 'Ian Kennedy', 'Mike Leake', 'Kyle Hendricks', 'David Price', 'Carlos Martinez', 'Carlos Carrasco', 'Andrew Cashner', 'Jeff Samardzija', 'Madison Bumgarner', 'Jason Hammel', 'Masahiro Tanaka', 'CC Sabathia', 'Robbie Ray', 'Wade Miley', 'Clayton Kershaw', 'Danny Duffy', 'Bartolo Colon', 'Patrick Corbin', 'Sonny Gray', 'Chase Anderson', 'Johnny Cueto', 'Francisco Liriano', 'Hector Santiago', 'Jordan Zimmermann', 'Felix Hernandez'</a:t>
            </a:r>
          </a:p>
        </p:txBody>
      </p:sp>
    </p:spTree>
    <p:extLst>
      <p:ext uri="{BB962C8B-B14F-4D97-AF65-F5344CB8AC3E}">
        <p14:creationId xmlns:p14="http://schemas.microsoft.com/office/powerpoint/2010/main" val="29412379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301F447-EEF7-48F5-AF73-7566EE7F64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EC1846B-E82A-4A4E-AF5D-9B4A67FA4C62}"/>
              </a:ext>
            </a:extLst>
          </p:cNvPr>
          <p:cNvSpPr>
            <a:spLocks noGrp="1"/>
          </p:cNvSpPr>
          <p:nvPr>
            <p:ph type="title"/>
          </p:nvPr>
        </p:nvSpPr>
        <p:spPr>
          <a:xfrm>
            <a:off x="841248" y="334644"/>
            <a:ext cx="10509504" cy="1076914"/>
          </a:xfrm>
        </p:spPr>
        <p:txBody>
          <a:bodyPr anchor="ctr">
            <a:normAutofit/>
          </a:bodyPr>
          <a:lstStyle/>
          <a:p>
            <a:r>
              <a:rPr lang="en-US" sz="4000"/>
              <a:t>Final Model Features:</a:t>
            </a:r>
          </a:p>
        </p:txBody>
      </p:sp>
      <p:sp>
        <p:nvSpPr>
          <p:cNvPr id="11" name="Rectangle 10">
            <a:extLst>
              <a:ext uri="{FF2B5EF4-FFF2-40B4-BE49-F238E27FC236}">
                <a16:creationId xmlns:a16="http://schemas.microsoft.com/office/drawing/2014/main" id="{F7117410-A2A4-4085-9ADC-46744551DB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2772" y="0"/>
            <a:ext cx="10506456" cy="19138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3" name="Rectangle 12">
            <a:extLst>
              <a:ext uri="{FF2B5EF4-FFF2-40B4-BE49-F238E27FC236}">
                <a16:creationId xmlns:a16="http://schemas.microsoft.com/office/drawing/2014/main" id="{99F74EB5-E547-4FB4-95F5-BCC788F3C4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1512994"/>
            <a:ext cx="1050645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5" name="Content Placeholder 2">
            <a:extLst>
              <a:ext uri="{FF2B5EF4-FFF2-40B4-BE49-F238E27FC236}">
                <a16:creationId xmlns:a16="http://schemas.microsoft.com/office/drawing/2014/main" id="{19936080-A503-416E-A0F8-A0BE00E6175A}"/>
              </a:ext>
            </a:extLst>
          </p:cNvPr>
          <p:cNvGraphicFramePr>
            <a:graphicFrameLocks noGrp="1"/>
          </p:cNvGraphicFramePr>
          <p:nvPr>
            <p:ph idx="1"/>
            <p:extLst>
              <p:ext uri="{D42A27DB-BD31-4B8C-83A1-F6EECF244321}">
                <p14:modId xmlns:p14="http://schemas.microsoft.com/office/powerpoint/2010/main" val="3017128776"/>
              </p:ext>
            </p:extLst>
          </p:nvPr>
        </p:nvGraphicFramePr>
        <p:xfrm>
          <a:off x="838200" y="1737360"/>
          <a:ext cx="10506456" cy="45354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540635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2" name="Rectangle 191">
            <a:extLst>
              <a:ext uri="{FF2B5EF4-FFF2-40B4-BE49-F238E27FC236}">
                <a16:creationId xmlns:a16="http://schemas.microsoft.com/office/drawing/2014/main" id="{B5FA7C47-B7C1-4D2E-AB49-ED23BA34BA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Freeform 6">
            <a:extLst>
              <a:ext uri="{FF2B5EF4-FFF2-40B4-BE49-F238E27FC236}">
                <a16:creationId xmlns:a16="http://schemas.microsoft.com/office/drawing/2014/main" id="{596EE156-ABF1-4329-A6BA-03B4254E08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521144" y="911116"/>
            <a:ext cx="687754" cy="5710965"/>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4" name="Rectangle 8">
            <a:extLst>
              <a:ext uri="{FF2B5EF4-FFF2-40B4-BE49-F238E27FC236}">
                <a16:creationId xmlns:a16="http://schemas.microsoft.com/office/drawing/2014/main" id="{19B9933F-AAB3-444A-8BB5-9CA194A8BC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0" y="1370435"/>
            <a:ext cx="527226" cy="525164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95" name="Freeform 7">
            <a:extLst>
              <a:ext uri="{FF2B5EF4-FFF2-40B4-BE49-F238E27FC236}">
                <a16:creationId xmlns:a16="http://schemas.microsoft.com/office/drawing/2014/main" id="{7D20183A-0B1D-4A1F-89B1-ADBEDBC6E5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800164" y="643467"/>
            <a:ext cx="409371" cy="5521414"/>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6" name="Rectangle 8">
            <a:extLst>
              <a:ext uri="{FF2B5EF4-FFF2-40B4-BE49-F238E27FC236}">
                <a16:creationId xmlns:a16="http://schemas.microsoft.com/office/drawing/2014/main" id="{131031D3-26CD-4214-A9A4-5857EFA15A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795529" y="644382"/>
            <a:ext cx="3856024" cy="525164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1D276061-E220-4F4A-B723-B76543E0D6E4}"/>
              </a:ext>
            </a:extLst>
          </p:cNvPr>
          <p:cNvSpPr>
            <a:spLocks noGrp="1"/>
          </p:cNvSpPr>
          <p:nvPr>
            <p:ph type="title"/>
          </p:nvPr>
        </p:nvSpPr>
        <p:spPr>
          <a:xfrm>
            <a:off x="1146879" y="998002"/>
            <a:ext cx="3182940" cy="1471959"/>
          </a:xfrm>
        </p:spPr>
        <p:txBody>
          <a:bodyPr vert="horz" lIns="91440" tIns="45720" rIns="91440" bIns="45720" rtlCol="0" anchor="ctr">
            <a:normAutofit/>
          </a:bodyPr>
          <a:lstStyle/>
          <a:p>
            <a:r>
              <a:rPr lang="en-US" sz="2300" kern="1200">
                <a:solidFill>
                  <a:srgbClr val="FFFFFF"/>
                </a:solidFill>
                <a:latin typeface="+mj-lt"/>
                <a:ea typeface="+mj-ea"/>
                <a:cs typeface="+mj-cs"/>
              </a:rPr>
              <a:t>Different pitchers throw different numbers of pitches, complicating predictions</a:t>
            </a:r>
          </a:p>
        </p:txBody>
      </p:sp>
      <p:sp>
        <p:nvSpPr>
          <p:cNvPr id="4" name="TextBox 3">
            <a:extLst>
              <a:ext uri="{FF2B5EF4-FFF2-40B4-BE49-F238E27FC236}">
                <a16:creationId xmlns:a16="http://schemas.microsoft.com/office/drawing/2014/main" id="{52144D0B-E0BB-3B4A-92D5-35070022AF33}"/>
              </a:ext>
            </a:extLst>
          </p:cNvPr>
          <p:cNvSpPr txBox="1"/>
          <p:nvPr/>
        </p:nvSpPr>
        <p:spPr>
          <a:xfrm>
            <a:off x="1139635" y="2546161"/>
            <a:ext cx="3200451" cy="2985929"/>
          </a:xfrm>
        </p:spPr>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r>
              <a:rPr lang="en-US" sz="2400" dirty="0">
                <a:solidFill>
                  <a:srgbClr val="FEFFFF"/>
                </a:solidFill>
              </a:rPr>
              <a:t>Solution: Individual models for each different pitcher</a:t>
            </a:r>
          </a:p>
        </p:txBody>
      </p:sp>
      <p:pic>
        <p:nvPicPr>
          <p:cNvPr id="13314" name="Picture 2" descr="Chart, bar chart&#10;&#10;Description automatically generated">
            <a:extLst>
              <a:ext uri="{FF2B5EF4-FFF2-40B4-BE49-F238E27FC236}">
                <a16:creationId xmlns:a16="http://schemas.microsoft.com/office/drawing/2014/main" id="{67E0759B-851E-E140-AACC-93C7AA94BDD7}"/>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998268" y="956093"/>
            <a:ext cx="6539075" cy="46263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1922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18D7AF6-1B88-524B-8116-587BA1559891}"/>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5100" kern="1200" dirty="0">
                <a:solidFill>
                  <a:schemeClr val="tx1"/>
                </a:solidFill>
                <a:latin typeface="+mj-lt"/>
                <a:ea typeface="+mj-ea"/>
                <a:cs typeface="+mj-cs"/>
              </a:rPr>
              <a:t>Pitches in an at bat have a definitive right tail.</a:t>
            </a:r>
          </a:p>
        </p:txBody>
      </p:sp>
      <p:sp>
        <p:nvSpPr>
          <p:cNvPr id="73"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42" name="Picture 2">
            <a:extLst>
              <a:ext uri="{FF2B5EF4-FFF2-40B4-BE49-F238E27FC236}">
                <a16:creationId xmlns:a16="http://schemas.microsoft.com/office/drawing/2014/main" id="{4A0509EB-A0D4-1E4E-AAC4-9B94A34F2EFA}"/>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654296" y="980352"/>
            <a:ext cx="7214616" cy="48698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5072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F8CF6C2-D304-E04E-8528-DDC02A3EE30B}"/>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2800" kern="1200">
                <a:solidFill>
                  <a:srgbClr val="FFFFFF"/>
                </a:solidFill>
                <a:latin typeface="+mj-lt"/>
                <a:ea typeface="+mj-ea"/>
                <a:cs typeface="+mj-cs"/>
              </a:rPr>
              <a:t>Pitch location shows a relatively normal distribution for the two coordinates.</a:t>
            </a:r>
          </a:p>
        </p:txBody>
      </p:sp>
      <p:pic>
        <p:nvPicPr>
          <p:cNvPr id="11266" name="Picture 2">
            <a:extLst>
              <a:ext uri="{FF2B5EF4-FFF2-40B4-BE49-F238E27FC236}">
                <a16:creationId xmlns:a16="http://schemas.microsoft.com/office/drawing/2014/main" id="{78240FDB-1A64-B44B-AA62-7E0759E3236D}"/>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777316" y="1113922"/>
            <a:ext cx="6780700" cy="46278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4677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51D74A0-61AA-3D41-BCDA-672226CA7D5B}"/>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300" kern="1200">
                <a:solidFill>
                  <a:srgbClr val="FFFFFF"/>
                </a:solidFill>
                <a:latin typeface="+mj-lt"/>
                <a:ea typeface="+mj-ea"/>
                <a:cs typeface="+mj-cs"/>
              </a:rPr>
              <a:t>Both Px and Pz showed a high number of outlier points.</a:t>
            </a:r>
          </a:p>
        </p:txBody>
      </p:sp>
      <p:pic>
        <p:nvPicPr>
          <p:cNvPr id="12290" name="Picture 2">
            <a:extLst>
              <a:ext uri="{FF2B5EF4-FFF2-40B4-BE49-F238E27FC236}">
                <a16:creationId xmlns:a16="http://schemas.microsoft.com/office/drawing/2014/main" id="{FDE4596A-5139-BF44-8C3F-6ACB2E9D0FF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777316" y="1054591"/>
            <a:ext cx="6780700" cy="47464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71472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1A9027F-94D9-7640-87E2-0B9FFD5345B7}"/>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US" sz="3000">
                <a:solidFill>
                  <a:srgbClr val="FFFFFF"/>
                </a:solidFill>
              </a:rPr>
              <a:t>Pitch locations tend to predict in or near the strike zone, possibly showing how a pitcher is trying to throw a certain pitch type.</a:t>
            </a:r>
          </a:p>
        </p:txBody>
      </p:sp>
      <p:cxnSp>
        <p:nvCxnSpPr>
          <p:cNvPr id="15" name="Straight Connector 14">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8" name="Content Placeholder 7" descr="Chart&#10;&#10;Description automatically generated">
            <a:extLst>
              <a:ext uri="{FF2B5EF4-FFF2-40B4-BE49-F238E27FC236}">
                <a16:creationId xmlns:a16="http://schemas.microsoft.com/office/drawing/2014/main" id="{C1BC18BA-2C94-9949-A6AA-EFE865D78698}"/>
              </a:ext>
            </a:extLst>
          </p:cNvPr>
          <p:cNvPicPr>
            <a:picLocks noGrp="1" noChangeAspect="1"/>
          </p:cNvPicPr>
          <p:nvPr>
            <p:ph sz="half" idx="2"/>
          </p:nvPr>
        </p:nvPicPr>
        <p:blipFill>
          <a:blip r:embed="rId2"/>
          <a:stretch>
            <a:fillRect/>
          </a:stretch>
        </p:blipFill>
        <p:spPr>
          <a:xfrm>
            <a:off x="331567" y="2502426"/>
            <a:ext cx="5455917" cy="3846420"/>
          </a:xfrm>
          <a:prstGeom prst="rect">
            <a:avLst/>
          </a:prstGeom>
        </p:spPr>
      </p:pic>
      <p:cxnSp>
        <p:nvCxnSpPr>
          <p:cNvPr id="17" name="Straight Connector 16">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6" name="Content Placeholder 5" descr="Chart&#10;&#10;Description automatically generated">
            <a:extLst>
              <a:ext uri="{FF2B5EF4-FFF2-40B4-BE49-F238E27FC236}">
                <a16:creationId xmlns:a16="http://schemas.microsoft.com/office/drawing/2014/main" id="{A3EBFADC-EE32-8B40-B008-F615431E1881}"/>
              </a:ext>
            </a:extLst>
          </p:cNvPr>
          <p:cNvPicPr>
            <a:picLocks noGrp="1" noChangeAspect="1"/>
          </p:cNvPicPr>
          <p:nvPr>
            <p:ph sz="half" idx="1"/>
          </p:nvPr>
        </p:nvPicPr>
        <p:blipFill>
          <a:blip r:embed="rId3"/>
          <a:stretch>
            <a:fillRect/>
          </a:stretch>
        </p:blipFill>
        <p:spPr>
          <a:xfrm>
            <a:off x="6445073" y="2543346"/>
            <a:ext cx="5455917" cy="3764581"/>
          </a:xfrm>
          <a:prstGeom prst="rect">
            <a:avLst/>
          </a:prstGeom>
        </p:spPr>
      </p:pic>
    </p:spTree>
    <p:extLst>
      <p:ext uri="{BB962C8B-B14F-4D97-AF65-F5344CB8AC3E}">
        <p14:creationId xmlns:p14="http://schemas.microsoft.com/office/powerpoint/2010/main" val="4106021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3" name="Rectangle 72">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1A9027F-94D9-7640-87E2-0B9FFD5345B7}"/>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US" sz="3000">
                <a:solidFill>
                  <a:srgbClr val="FFFFFF"/>
                </a:solidFill>
              </a:rPr>
              <a:t>Pitch locations tend to predict in or near the strike zone, possibly showing how a pitcher is trying to throw a certain pitch type.</a:t>
            </a:r>
          </a:p>
        </p:txBody>
      </p:sp>
      <p:cxnSp>
        <p:nvCxnSpPr>
          <p:cNvPr id="75" name="Straight Connector 74">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5124" name="Picture 4">
            <a:extLst>
              <a:ext uri="{FF2B5EF4-FFF2-40B4-BE49-F238E27FC236}">
                <a16:creationId xmlns:a16="http://schemas.microsoft.com/office/drawing/2014/main" id="{0943CEFD-0C28-384D-8AB0-BA4D2754F4F4}"/>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31567" y="2502426"/>
            <a:ext cx="5455917" cy="3846420"/>
          </a:xfrm>
          <a:prstGeom prst="rect">
            <a:avLst/>
          </a:prstGeom>
          <a:noFill/>
          <a:extLst>
            <a:ext uri="{909E8E84-426E-40DD-AFC4-6F175D3DCCD1}">
              <a14:hiddenFill xmlns:a14="http://schemas.microsoft.com/office/drawing/2010/main">
                <a:solidFill>
                  <a:srgbClr val="FFFFFF"/>
                </a:solidFill>
              </a14:hiddenFill>
            </a:ext>
          </a:extLst>
        </p:spPr>
      </p:pic>
      <p:cxnSp>
        <p:nvCxnSpPr>
          <p:cNvPr id="77" name="Straight Connector 76">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5122" name="Picture 2">
            <a:extLst>
              <a:ext uri="{FF2B5EF4-FFF2-40B4-BE49-F238E27FC236}">
                <a16:creationId xmlns:a16="http://schemas.microsoft.com/office/drawing/2014/main" id="{DD6F121F-4A10-9742-99FF-72315B4180AF}"/>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445073" y="2502426"/>
            <a:ext cx="5455917" cy="38464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85252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098" name="Picture 2" descr="Baseball, Batter, Catcher, Umpire, Bat, Uniform, Swing">
            <a:extLst>
              <a:ext uri="{FF2B5EF4-FFF2-40B4-BE49-F238E27FC236}">
                <a16:creationId xmlns:a16="http://schemas.microsoft.com/office/drawing/2014/main" id="{7DF7EF86-5E72-6249-902D-A0C351A57D96}"/>
              </a:ext>
            </a:extLst>
          </p:cNvPr>
          <p:cNvPicPr>
            <a:picLocks noChangeAspect="1" noChangeArrowheads="1"/>
          </p:cNvPicPr>
          <p:nvPr/>
        </p:nvPicPr>
        <p:blipFill rotWithShape="1">
          <a:blip r:embed="rId3">
            <a:alphaModFix/>
            <a:extLst>
              <a:ext uri="{28A0092B-C50C-407E-A947-70E740481C1C}">
                <a14:useLocalDpi xmlns:a14="http://schemas.microsoft.com/office/drawing/2010/main" val="0"/>
              </a:ext>
            </a:extLst>
          </a:blip>
          <a:srcRect l="13063" r="28979"/>
          <a:stretch/>
        </p:blipFill>
        <p:spPr bwMode="auto">
          <a:xfrm>
            <a:off x="5511800" y="10"/>
            <a:ext cx="6680200" cy="685799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70">
            <a:extLst>
              <a:ext uri="{FF2B5EF4-FFF2-40B4-BE49-F238E27FC236}">
                <a16:creationId xmlns:a16="http://schemas.microsoft.com/office/drawing/2014/main" id="{54DDEBDD-D8BD-41A6-8A0D-B00E3768B0F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flipH="1" flipV="1">
            <a:off x="0" y="0"/>
            <a:ext cx="12192000" cy="6858000"/>
          </a:xfrm>
          <a:prstGeom prst="rect">
            <a:avLst/>
          </a:prstGeom>
        </p:spPr>
      </p:pic>
      <p:sp>
        <p:nvSpPr>
          <p:cNvPr id="2" name="Title 1">
            <a:extLst>
              <a:ext uri="{FF2B5EF4-FFF2-40B4-BE49-F238E27FC236}">
                <a16:creationId xmlns:a16="http://schemas.microsoft.com/office/drawing/2014/main" id="{C7D27C08-F187-8342-A9DE-9D4791C51F8A}"/>
              </a:ext>
            </a:extLst>
          </p:cNvPr>
          <p:cNvSpPr>
            <a:spLocks noGrp="1"/>
          </p:cNvSpPr>
          <p:nvPr>
            <p:ph type="title"/>
          </p:nvPr>
        </p:nvSpPr>
        <p:spPr>
          <a:xfrm>
            <a:off x="400050" y="798445"/>
            <a:ext cx="5208584" cy="1311664"/>
          </a:xfrm>
        </p:spPr>
        <p:txBody>
          <a:bodyPr vert="horz" lIns="91440" tIns="45720" rIns="91440" bIns="45720" rtlCol="0" anchor="ctr">
            <a:normAutofit fontScale="90000"/>
          </a:bodyPr>
          <a:lstStyle/>
          <a:p>
            <a:r>
              <a:rPr lang="en-US" sz="3600" b="1" dirty="0">
                <a:solidFill>
                  <a:srgbClr val="FF0000"/>
                </a:solidFill>
              </a:rPr>
              <a:t>It takes 0.425 seconds for a 95 mile per hour pitch to reach home plate.</a:t>
            </a:r>
            <a:br>
              <a:rPr lang="en-US" sz="2400" dirty="0">
                <a:solidFill>
                  <a:srgbClr val="000000"/>
                </a:solidFill>
              </a:rPr>
            </a:br>
            <a:endParaRPr lang="en-US" sz="2400" dirty="0">
              <a:solidFill>
                <a:srgbClr val="000000"/>
              </a:solidFill>
            </a:endParaRPr>
          </a:p>
        </p:txBody>
      </p:sp>
      <p:sp>
        <p:nvSpPr>
          <p:cNvPr id="5" name="TextBox 4">
            <a:extLst>
              <a:ext uri="{FF2B5EF4-FFF2-40B4-BE49-F238E27FC236}">
                <a16:creationId xmlns:a16="http://schemas.microsoft.com/office/drawing/2014/main" id="{6AF5B211-83C7-2449-95C0-3074A5CC7AF9}"/>
              </a:ext>
            </a:extLst>
          </p:cNvPr>
          <p:cNvSpPr txBox="1"/>
          <p:nvPr/>
        </p:nvSpPr>
        <p:spPr>
          <a:xfrm>
            <a:off x="400050" y="1943530"/>
            <a:ext cx="4706803" cy="3788830"/>
          </a:xfrm>
        </p:spPr>
        <p:txBody>
          <a:bodyPr vert="horz" lIns="91440" tIns="45720" rIns="91440" bIns="45720" rtlCol="0" anchor="ctr">
            <a:normAutofit/>
          </a:bodyPr>
          <a:lstStyle/>
          <a:p>
            <a:pPr marL="285750" indent="-228600">
              <a:lnSpc>
                <a:spcPct val="90000"/>
              </a:lnSpc>
              <a:spcAft>
                <a:spcPts val="600"/>
              </a:spcAft>
              <a:buFont typeface="Arial" panose="020B0604020202020204" pitchFamily="34" charset="0"/>
              <a:buChar char="•"/>
            </a:pPr>
            <a:r>
              <a:rPr lang="en-US" sz="2000" dirty="0">
                <a:solidFill>
                  <a:srgbClr val="000000"/>
                </a:solidFill>
              </a:rPr>
              <a:t>Within that time batter needs to:</a:t>
            </a:r>
          </a:p>
          <a:p>
            <a:pPr marL="742950" lvl="1" indent="-228600">
              <a:lnSpc>
                <a:spcPct val="90000"/>
              </a:lnSpc>
              <a:spcAft>
                <a:spcPts val="600"/>
              </a:spcAft>
              <a:buFont typeface="Arial" panose="020B0604020202020204" pitchFamily="34" charset="0"/>
              <a:buChar char="•"/>
            </a:pPr>
            <a:r>
              <a:rPr lang="en-US" sz="2000" dirty="0">
                <a:solidFill>
                  <a:srgbClr val="000000"/>
                </a:solidFill>
              </a:rPr>
              <a:t>Identify pitch type</a:t>
            </a:r>
          </a:p>
          <a:p>
            <a:pPr marL="742950" lvl="1" indent="-228600">
              <a:lnSpc>
                <a:spcPct val="90000"/>
              </a:lnSpc>
              <a:spcAft>
                <a:spcPts val="600"/>
              </a:spcAft>
              <a:buFont typeface="Arial" panose="020B0604020202020204" pitchFamily="34" charset="0"/>
              <a:buChar char="•"/>
            </a:pPr>
            <a:r>
              <a:rPr lang="en-US" sz="2000" dirty="0">
                <a:solidFill>
                  <a:srgbClr val="000000"/>
                </a:solidFill>
              </a:rPr>
              <a:t>Identify location</a:t>
            </a:r>
          </a:p>
          <a:p>
            <a:pPr marL="742950" lvl="1" indent="-228600">
              <a:lnSpc>
                <a:spcPct val="90000"/>
              </a:lnSpc>
              <a:spcAft>
                <a:spcPts val="600"/>
              </a:spcAft>
              <a:buFont typeface="Arial" panose="020B0604020202020204" pitchFamily="34" charset="0"/>
              <a:buChar char="•"/>
            </a:pPr>
            <a:r>
              <a:rPr lang="en-US" sz="2000" dirty="0">
                <a:solidFill>
                  <a:srgbClr val="000000"/>
                </a:solidFill>
              </a:rPr>
              <a:t>Decide whether or not to swing</a:t>
            </a:r>
          </a:p>
          <a:p>
            <a:pPr marL="742950" lvl="1" indent="-228600">
              <a:lnSpc>
                <a:spcPct val="90000"/>
              </a:lnSpc>
              <a:spcAft>
                <a:spcPts val="600"/>
              </a:spcAft>
              <a:buFont typeface="Arial" panose="020B0604020202020204" pitchFamily="34" charset="0"/>
              <a:buChar char="•"/>
            </a:pPr>
            <a:r>
              <a:rPr lang="en-US" sz="2000" dirty="0">
                <a:solidFill>
                  <a:srgbClr val="000000"/>
                </a:solidFill>
              </a:rPr>
              <a:t>Swing</a:t>
            </a:r>
          </a:p>
          <a:p>
            <a:pPr marL="742950" lvl="1" indent="-228600">
              <a:lnSpc>
                <a:spcPct val="90000"/>
              </a:lnSpc>
              <a:spcAft>
                <a:spcPts val="600"/>
              </a:spcAft>
              <a:buFont typeface="Arial" panose="020B0604020202020204" pitchFamily="34" charset="0"/>
              <a:buChar char="•"/>
            </a:pPr>
            <a:r>
              <a:rPr lang="en-US" sz="2000" dirty="0">
                <a:solidFill>
                  <a:srgbClr val="000000"/>
                </a:solidFill>
              </a:rPr>
              <a:t>Hit the ball</a:t>
            </a:r>
          </a:p>
          <a:p>
            <a:pPr marL="285750" indent="-228600">
              <a:lnSpc>
                <a:spcPct val="90000"/>
              </a:lnSpc>
              <a:spcAft>
                <a:spcPts val="600"/>
              </a:spcAft>
              <a:buFont typeface="Arial" panose="020B0604020202020204" pitchFamily="34" charset="0"/>
              <a:buChar char="•"/>
            </a:pPr>
            <a:r>
              <a:rPr lang="en-US" sz="2000" dirty="0">
                <a:solidFill>
                  <a:srgbClr val="000000"/>
                </a:solidFill>
              </a:rPr>
              <a:t>How is this possible?</a:t>
            </a:r>
          </a:p>
          <a:p>
            <a:pPr marL="742950" lvl="1" indent="-228600">
              <a:lnSpc>
                <a:spcPct val="90000"/>
              </a:lnSpc>
              <a:spcAft>
                <a:spcPts val="600"/>
              </a:spcAft>
              <a:buFont typeface="Arial" panose="020B0604020202020204" pitchFamily="34" charset="0"/>
              <a:buChar char="•"/>
            </a:pPr>
            <a:r>
              <a:rPr lang="en-US" sz="2000" dirty="0">
                <a:solidFill>
                  <a:srgbClr val="000000"/>
                </a:solidFill>
              </a:rPr>
              <a:t>Guessing</a:t>
            </a:r>
          </a:p>
          <a:p>
            <a:pPr marL="742950" lvl="1" indent="-228600">
              <a:lnSpc>
                <a:spcPct val="90000"/>
              </a:lnSpc>
              <a:spcAft>
                <a:spcPts val="600"/>
              </a:spcAft>
              <a:buFont typeface="Arial" panose="020B0604020202020204" pitchFamily="34" charset="0"/>
              <a:buChar char="•"/>
            </a:pPr>
            <a:r>
              <a:rPr lang="en-US" sz="2000" dirty="0">
                <a:solidFill>
                  <a:srgbClr val="000000"/>
                </a:solidFill>
              </a:rPr>
              <a:t>Sign stealing</a:t>
            </a:r>
          </a:p>
          <a:p>
            <a:pPr marL="742950" lvl="1" indent="-228600">
              <a:lnSpc>
                <a:spcPct val="90000"/>
              </a:lnSpc>
              <a:spcAft>
                <a:spcPts val="600"/>
              </a:spcAft>
              <a:buFont typeface="Arial" panose="020B0604020202020204" pitchFamily="34" charset="0"/>
              <a:buChar char="•"/>
            </a:pPr>
            <a:r>
              <a:rPr lang="en-US" sz="2000" dirty="0">
                <a:solidFill>
                  <a:srgbClr val="000000"/>
                </a:solidFill>
              </a:rPr>
              <a:t>Studying / Preparation</a:t>
            </a:r>
          </a:p>
        </p:txBody>
      </p:sp>
      <p:sp>
        <p:nvSpPr>
          <p:cNvPr id="4" name="TextBox 3">
            <a:extLst>
              <a:ext uri="{FF2B5EF4-FFF2-40B4-BE49-F238E27FC236}">
                <a16:creationId xmlns:a16="http://schemas.microsoft.com/office/drawing/2014/main" id="{4193CFA9-8FD5-5740-96BF-7F25EC428E4E}"/>
              </a:ext>
            </a:extLst>
          </p:cNvPr>
          <p:cNvSpPr txBox="1"/>
          <p:nvPr/>
        </p:nvSpPr>
        <p:spPr>
          <a:xfrm>
            <a:off x="1985963" y="-2400300"/>
            <a:ext cx="184731" cy="369332"/>
          </a:xfrm>
          <a:prstGeom prst="rect">
            <a:avLst/>
          </a:prstGeom>
          <a:noFill/>
        </p:spPr>
        <p:txBody>
          <a:bodyPr wrap="none" rtlCol="0">
            <a:spAutoFit/>
          </a:bodyPr>
          <a:lstStyle/>
          <a:p>
            <a:endParaRPr lang="en-US" dirty="0"/>
          </a:p>
        </p:txBody>
      </p:sp>
      <p:sp>
        <p:nvSpPr>
          <p:cNvPr id="6" name="TextBox 5">
            <a:extLst>
              <a:ext uri="{FF2B5EF4-FFF2-40B4-BE49-F238E27FC236}">
                <a16:creationId xmlns:a16="http://schemas.microsoft.com/office/drawing/2014/main" id="{C70FC38C-94B6-4B40-8EFB-5F19B6C3C5B7}"/>
              </a:ext>
            </a:extLst>
          </p:cNvPr>
          <p:cNvSpPr txBox="1"/>
          <p:nvPr/>
        </p:nvSpPr>
        <p:spPr>
          <a:xfrm>
            <a:off x="467451" y="5846660"/>
            <a:ext cx="5847624" cy="646331"/>
          </a:xfrm>
          <a:prstGeom prst="rect">
            <a:avLst/>
          </a:prstGeom>
          <a:noFill/>
        </p:spPr>
        <p:txBody>
          <a:bodyPr wrap="square" rtlCol="0">
            <a:spAutoFit/>
          </a:bodyPr>
          <a:lstStyle/>
          <a:p>
            <a:r>
              <a:rPr lang="en-US" sz="3600" b="1" dirty="0"/>
              <a:t>Can Machine Learning help?</a:t>
            </a:r>
          </a:p>
        </p:txBody>
      </p:sp>
    </p:spTree>
    <p:extLst>
      <p:ext uri="{BB962C8B-B14F-4D97-AF65-F5344CB8AC3E}">
        <p14:creationId xmlns:p14="http://schemas.microsoft.com/office/powerpoint/2010/main" val="1629756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par>
                          <p:cTn id="7" fill="hold">
                            <p:stCondLst>
                              <p:cond delay="0"/>
                            </p:stCondLst>
                            <p:childTnLst>
                              <p:par>
                                <p:cTn id="8" presetID="1" presetClass="exit" presetSubtype="0" fill="hold" grpId="1" nodeType="afterEffect">
                                  <p:stCondLst>
                                    <p:cond delay="420"/>
                                  </p:stCondLst>
                                  <p:childTnLst>
                                    <p:set>
                                      <p:cBhvr>
                                        <p:cTn id="9" dur="1" fill="hold">
                                          <p:stCondLst>
                                            <p:cond delay="0"/>
                                          </p:stCondLst>
                                        </p:cTn>
                                        <p:tgtEl>
                                          <p:spTgt spid="2"/>
                                        </p:tgtEl>
                                        <p:attrNameLst>
                                          <p:attrName>style.visibility</p:attrName>
                                        </p:attrNameLst>
                                      </p:cBhvr>
                                      <p:to>
                                        <p:strVal val="hidden"/>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2" nodeType="clickEffect">
                                  <p:stCondLst>
                                    <p:cond delay="0"/>
                                  </p:stCondLst>
                                  <p:childTnLst>
                                    <p:set>
                                      <p:cBhvr>
                                        <p:cTn id="13" dur="1" fill="hold">
                                          <p:stCondLst>
                                            <p:cond delay="0"/>
                                          </p:stCondLst>
                                        </p:cTn>
                                        <p:tgtEl>
                                          <p:spTgt spid="2"/>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nodeType="clickEffect">
                                  <p:stCondLst>
                                    <p:cond delay="0"/>
                                  </p:stCondLst>
                                  <p:childTnLst>
                                    <p:set>
                                      <p:cBhvr>
                                        <p:cTn id="45" dur="1" fill="hold">
                                          <p:stCondLst>
                                            <p:cond delay="0"/>
                                          </p:stCondLst>
                                        </p:cTn>
                                        <p:tgtEl>
                                          <p:spTgt spid="5">
                                            <p:txEl>
                                              <p:pRg st="7" end="7"/>
                                            </p:txEl>
                                          </p:spTgt>
                                        </p:tgtEl>
                                        <p:attrNameLst>
                                          <p:attrName>style.visibility</p:attrName>
                                        </p:attrNameLst>
                                      </p:cBhvr>
                                      <p:to>
                                        <p:strVal val="visible"/>
                                      </p:to>
                                    </p:set>
                                  </p:childTnLst>
                                </p:cTn>
                              </p:par>
                              <p:par>
                                <p:cTn id="46" presetID="1" presetClass="entr" presetSubtype="0" fill="hold" nodeType="withEffect">
                                  <p:stCondLst>
                                    <p:cond delay="0"/>
                                  </p:stCondLst>
                                  <p:childTnLst>
                                    <p:set>
                                      <p:cBhvr>
                                        <p:cTn id="47" dur="1" fill="hold">
                                          <p:stCondLst>
                                            <p:cond delay="0"/>
                                          </p:stCondLst>
                                        </p:cTn>
                                        <p:tgtEl>
                                          <p:spTgt spid="5">
                                            <p:txEl>
                                              <p:pRg st="8" end="8"/>
                                            </p:txEl>
                                          </p:spTgt>
                                        </p:tgtEl>
                                        <p:attrNameLst>
                                          <p:attrName>style.visibility</p:attrName>
                                        </p:attrNameLst>
                                      </p:cBhvr>
                                      <p:to>
                                        <p:strVal val="visible"/>
                                      </p:to>
                                    </p:set>
                                  </p:childTnLst>
                                </p:cTn>
                              </p:par>
                              <p:par>
                                <p:cTn id="48" presetID="1" presetClass="entr" presetSubtype="0" fill="hold" nodeType="withEffect">
                                  <p:stCondLst>
                                    <p:cond delay="0"/>
                                  </p:stCondLst>
                                  <p:childTnLst>
                                    <p:set>
                                      <p:cBhvr>
                                        <p:cTn id="49"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nodeType="clickEffect">
                                  <p:stCondLst>
                                    <p:cond delay="0"/>
                                  </p:stCondLst>
                                  <p:childTnLst>
                                    <p:set>
                                      <p:cBhvr>
                                        <p:cTn id="53"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2" grpId="2"/>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F4C0B10B-D2C4-4A54-AFAD-3D27DF88B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3" name="Group 72">
            <a:extLst>
              <a:ext uri="{FF2B5EF4-FFF2-40B4-BE49-F238E27FC236}">
                <a16:creationId xmlns:a16="http://schemas.microsoft.com/office/drawing/2014/main" id="{B6BADB90-C74B-40D6-86DC-503F65FCE8D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09710" y="635715"/>
            <a:ext cx="11142208" cy="2482136"/>
            <a:chOff x="409710" y="635715"/>
            <a:chExt cx="11142208" cy="2482136"/>
          </a:xfrm>
        </p:grpSpPr>
        <p:sp>
          <p:nvSpPr>
            <p:cNvPr id="74" name="Freeform 44">
              <a:extLst>
                <a:ext uri="{FF2B5EF4-FFF2-40B4-BE49-F238E27FC236}">
                  <a16:creationId xmlns:a16="http://schemas.microsoft.com/office/drawing/2014/main" id="{6559431D-1886-4AE0-9B87-9AD2ECAB843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5" name="Freeform 45">
              <a:extLst>
                <a:ext uri="{FF2B5EF4-FFF2-40B4-BE49-F238E27FC236}">
                  <a16:creationId xmlns:a16="http://schemas.microsoft.com/office/drawing/2014/main" id="{373850A5-B04A-4FCD-9E73-EE322167FB3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6" name="Freeform 46">
              <a:extLst>
                <a:ext uri="{FF2B5EF4-FFF2-40B4-BE49-F238E27FC236}">
                  <a16:creationId xmlns:a16="http://schemas.microsoft.com/office/drawing/2014/main" id="{82C18C67-80FA-4738-AA53-0AF2419F98E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7" name="Freeform 47">
              <a:extLst>
                <a:ext uri="{FF2B5EF4-FFF2-40B4-BE49-F238E27FC236}">
                  <a16:creationId xmlns:a16="http://schemas.microsoft.com/office/drawing/2014/main" id="{48543B1A-8BF5-4C63-8404-41B2EA70B33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8" name="Rectangle 77">
              <a:extLst>
                <a:ext uri="{FF2B5EF4-FFF2-40B4-BE49-F238E27FC236}">
                  <a16:creationId xmlns:a16="http://schemas.microsoft.com/office/drawing/2014/main" id="{92DF5096-E051-498C-A3ED-CBA77A813AA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 name="Title 1">
            <a:extLst>
              <a:ext uri="{FF2B5EF4-FFF2-40B4-BE49-F238E27FC236}">
                <a16:creationId xmlns:a16="http://schemas.microsoft.com/office/drawing/2014/main" id="{7228BCC7-FF83-D545-B2C6-9333EA5438B1}"/>
              </a:ext>
            </a:extLst>
          </p:cNvPr>
          <p:cNvSpPr>
            <a:spLocks noGrp="1"/>
          </p:cNvSpPr>
          <p:nvPr>
            <p:ph type="title"/>
          </p:nvPr>
        </p:nvSpPr>
        <p:spPr>
          <a:xfrm>
            <a:off x="1047280" y="759805"/>
            <a:ext cx="10306520" cy="1325563"/>
          </a:xfrm>
        </p:spPr>
        <p:txBody>
          <a:bodyPr vert="horz" lIns="91440" tIns="45720" rIns="91440" bIns="45720" rtlCol="0" anchor="ctr">
            <a:normAutofit/>
          </a:bodyPr>
          <a:lstStyle/>
          <a:p>
            <a:r>
              <a:rPr lang="en-US" sz="4000" dirty="0">
                <a:solidFill>
                  <a:srgbClr val="FFFFFF"/>
                </a:solidFill>
              </a:rPr>
              <a:t>Data from every MLB Pitch over 2015-2019 was utilized in this project</a:t>
            </a:r>
          </a:p>
        </p:txBody>
      </p:sp>
      <p:sp>
        <p:nvSpPr>
          <p:cNvPr id="3" name="Content Placeholder 2">
            <a:extLst>
              <a:ext uri="{FF2B5EF4-FFF2-40B4-BE49-F238E27FC236}">
                <a16:creationId xmlns:a16="http://schemas.microsoft.com/office/drawing/2014/main" id="{83E8ED18-F644-4F43-91F1-A44D1B6D2D1C}"/>
              </a:ext>
            </a:extLst>
          </p:cNvPr>
          <p:cNvSpPr>
            <a:spLocks noGrp="1"/>
          </p:cNvSpPr>
          <p:nvPr>
            <p:ph sz="half" idx="1"/>
          </p:nvPr>
        </p:nvSpPr>
        <p:spPr>
          <a:xfrm>
            <a:off x="1424904" y="2494450"/>
            <a:ext cx="4053545" cy="3563159"/>
          </a:xfrm>
        </p:spPr>
        <p:txBody>
          <a:bodyPr vert="horz" lIns="91440" tIns="45720" rIns="91440" bIns="45720" rtlCol="0">
            <a:noAutofit/>
          </a:bodyPr>
          <a:lstStyle/>
          <a:p>
            <a:r>
              <a:rPr lang="en-US" sz="2000" dirty="0"/>
              <a:t>~3.5 million total pitches</a:t>
            </a:r>
          </a:p>
          <a:p>
            <a:r>
              <a:rPr lang="en-US" sz="2000" dirty="0"/>
              <a:t>~18 pitch types</a:t>
            </a:r>
          </a:p>
          <a:p>
            <a:r>
              <a:rPr lang="en-US" sz="2000" dirty="0">
                <a:hlinkClick r:id="rId3"/>
              </a:rPr>
              <a:t>Kaggle Dataset from Paul Schale</a:t>
            </a:r>
            <a:endParaRPr lang="en-US" sz="2000" dirty="0"/>
          </a:p>
          <a:p>
            <a:r>
              <a:rPr lang="en-US" sz="2000" dirty="0"/>
              <a:t>Supplementary Data:</a:t>
            </a:r>
          </a:p>
          <a:p>
            <a:pPr lvl="1"/>
            <a:r>
              <a:rPr lang="en-US" sz="2000" dirty="0"/>
              <a:t>Hitting Statistics from FanGraphs</a:t>
            </a:r>
          </a:p>
          <a:p>
            <a:r>
              <a:rPr lang="en-US" sz="2000" dirty="0"/>
              <a:t>Project Goal: Develop two sequential predictive models:</a:t>
            </a:r>
          </a:p>
          <a:p>
            <a:pPr lvl="1"/>
            <a:r>
              <a:rPr lang="en-US" sz="2000" dirty="0"/>
              <a:t>Pitch Type – Classification</a:t>
            </a:r>
          </a:p>
          <a:p>
            <a:pPr lvl="1"/>
            <a:r>
              <a:rPr lang="en-US" sz="2000" dirty="0"/>
              <a:t>Pitch Location – Regression</a:t>
            </a:r>
          </a:p>
          <a:p>
            <a:r>
              <a:rPr lang="en-US" sz="2000" u="sng" dirty="0">
                <a:solidFill>
                  <a:srgbClr val="FF0000"/>
                </a:solidFill>
              </a:rPr>
              <a:t>KEY: Features must be known by the batter before the pitch!</a:t>
            </a:r>
          </a:p>
        </p:txBody>
      </p:sp>
      <p:pic>
        <p:nvPicPr>
          <p:cNvPr id="6146" name="Picture 2">
            <a:extLst>
              <a:ext uri="{FF2B5EF4-FFF2-40B4-BE49-F238E27FC236}">
                <a16:creationId xmlns:a16="http://schemas.microsoft.com/office/drawing/2014/main" id="{BE9F7ED4-947A-D24B-882D-E81C1CA2BD1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66"/>
          <a:stretch/>
        </p:blipFill>
        <p:spPr bwMode="auto">
          <a:xfrm>
            <a:off x="5538155" y="2378076"/>
            <a:ext cx="5849354" cy="40731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4966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5A938F-5C90-2840-9174-A19A2C57F5CA}"/>
              </a:ext>
            </a:extLst>
          </p:cNvPr>
          <p:cNvSpPr>
            <a:spLocks noGrp="1"/>
          </p:cNvSpPr>
          <p:nvPr>
            <p:ph type="title"/>
          </p:nvPr>
        </p:nvSpPr>
        <p:spPr>
          <a:xfrm>
            <a:off x="838200" y="233432"/>
            <a:ext cx="10515600" cy="1325563"/>
          </a:xfrm>
        </p:spPr>
        <p:txBody>
          <a:bodyPr/>
          <a:lstStyle/>
          <a:p>
            <a:r>
              <a:rPr lang="en-US" dirty="0"/>
              <a:t>General Project Timeline and Tools</a:t>
            </a:r>
          </a:p>
        </p:txBody>
      </p:sp>
      <p:graphicFrame>
        <p:nvGraphicFramePr>
          <p:cNvPr id="5" name="Content Placeholder 4">
            <a:extLst>
              <a:ext uri="{FF2B5EF4-FFF2-40B4-BE49-F238E27FC236}">
                <a16:creationId xmlns:a16="http://schemas.microsoft.com/office/drawing/2014/main" id="{2378E9D5-80B3-244F-9731-ADE809B5FDCD}"/>
              </a:ext>
            </a:extLst>
          </p:cNvPr>
          <p:cNvGraphicFramePr>
            <a:graphicFrameLocks noGrp="1"/>
          </p:cNvGraphicFramePr>
          <p:nvPr>
            <p:ph sz="half" idx="1"/>
          </p:nvPr>
        </p:nvGraphicFramePr>
        <p:xfrm>
          <a:off x="261937" y="989351"/>
          <a:ext cx="11091863" cy="550352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172" name="Picture 4" descr="Kaggle - Wikipedia">
            <a:extLst>
              <a:ext uri="{FF2B5EF4-FFF2-40B4-BE49-F238E27FC236}">
                <a16:creationId xmlns:a16="http://schemas.microsoft.com/office/drawing/2014/main" id="{BCB6F523-12A4-1F4D-9FBB-AF3A5180C17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89594" y="1591215"/>
            <a:ext cx="1560512" cy="599202"/>
          </a:xfrm>
          <a:prstGeom prst="rect">
            <a:avLst/>
          </a:prstGeom>
          <a:noFill/>
          <a:extLst>
            <a:ext uri="{909E8E84-426E-40DD-AFC4-6F175D3DCCD1}">
              <a14:hiddenFill xmlns:a14="http://schemas.microsoft.com/office/drawing/2010/main">
                <a:solidFill>
                  <a:srgbClr val="FFFFFF"/>
                </a:solidFill>
              </a14:hiddenFill>
            </a:ext>
          </a:extLst>
        </p:spPr>
      </p:pic>
      <p:pic>
        <p:nvPicPr>
          <p:cNvPr id="7178" name="Picture 10" descr="PostgreSQL - Wikipedia">
            <a:extLst>
              <a:ext uri="{FF2B5EF4-FFF2-40B4-BE49-F238E27FC236}">
                <a16:creationId xmlns:a16="http://schemas.microsoft.com/office/drawing/2014/main" id="{2CDE9F88-D184-CD45-A026-C1FE9218C8D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878111" y="1249635"/>
            <a:ext cx="746721" cy="770440"/>
          </a:xfrm>
          <a:prstGeom prst="rect">
            <a:avLst/>
          </a:prstGeom>
          <a:noFill/>
          <a:extLst>
            <a:ext uri="{909E8E84-426E-40DD-AFC4-6F175D3DCCD1}">
              <a14:hiddenFill xmlns:a14="http://schemas.microsoft.com/office/drawing/2010/main">
                <a:solidFill>
                  <a:srgbClr val="FFFFFF"/>
                </a:solidFill>
              </a14:hiddenFill>
            </a:ext>
          </a:extLst>
        </p:spPr>
      </p:pic>
      <p:pic>
        <p:nvPicPr>
          <p:cNvPr id="7180" name="Picture 12" descr="Brad Johnson, Author at QL Wire">
            <a:extLst>
              <a:ext uri="{FF2B5EF4-FFF2-40B4-BE49-F238E27FC236}">
                <a16:creationId xmlns:a16="http://schemas.microsoft.com/office/drawing/2014/main" id="{3AD3066C-6464-5F41-82AA-EB964EB5BEAF}"/>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t="29394" b="26694"/>
          <a:stretch/>
        </p:blipFill>
        <p:spPr bwMode="auto">
          <a:xfrm>
            <a:off x="2439070" y="6237737"/>
            <a:ext cx="1746250" cy="510274"/>
          </a:xfrm>
          <a:prstGeom prst="rect">
            <a:avLst/>
          </a:prstGeom>
          <a:noFill/>
          <a:extLst>
            <a:ext uri="{909E8E84-426E-40DD-AFC4-6F175D3DCCD1}">
              <a14:hiddenFill xmlns:a14="http://schemas.microsoft.com/office/drawing/2010/main">
                <a:solidFill>
                  <a:srgbClr val="FFFFFF"/>
                </a:solidFill>
              </a14:hiddenFill>
            </a:ext>
          </a:extLst>
        </p:spPr>
      </p:pic>
      <p:pic>
        <p:nvPicPr>
          <p:cNvPr id="7182" name="Picture 14" descr="Welcome to Python.org">
            <a:extLst>
              <a:ext uri="{FF2B5EF4-FFF2-40B4-BE49-F238E27FC236}">
                <a16:creationId xmlns:a16="http://schemas.microsoft.com/office/drawing/2014/main" id="{C2941DFC-EB6E-1B41-8B25-E64A74CB8D4E}"/>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250289" y="4796852"/>
            <a:ext cx="1071797" cy="1071797"/>
          </a:xfrm>
          <a:prstGeom prst="rect">
            <a:avLst/>
          </a:prstGeom>
          <a:noFill/>
          <a:extLst>
            <a:ext uri="{909E8E84-426E-40DD-AFC4-6F175D3DCCD1}">
              <a14:hiddenFill xmlns:a14="http://schemas.microsoft.com/office/drawing/2010/main">
                <a:solidFill>
                  <a:srgbClr val="FFFFFF"/>
                </a:solidFill>
              </a14:hiddenFill>
            </a:ext>
          </a:extLst>
        </p:spPr>
      </p:pic>
      <p:pic>
        <p:nvPicPr>
          <p:cNvPr id="7184" name="Picture 16" descr="scikit-learn - Wikipedia">
            <a:extLst>
              <a:ext uri="{FF2B5EF4-FFF2-40B4-BE49-F238E27FC236}">
                <a16:creationId xmlns:a16="http://schemas.microsoft.com/office/drawing/2014/main" id="{E5A2D867-8551-BA49-B435-8CCBF2E2897E}"/>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844742" y="4799406"/>
            <a:ext cx="1986402" cy="1069243"/>
          </a:xfrm>
          <a:prstGeom prst="rect">
            <a:avLst/>
          </a:prstGeom>
          <a:noFill/>
          <a:extLst>
            <a:ext uri="{909E8E84-426E-40DD-AFC4-6F175D3DCCD1}">
              <a14:hiddenFill xmlns:a14="http://schemas.microsoft.com/office/drawing/2010/main">
                <a:solidFill>
                  <a:srgbClr val="FFFFFF"/>
                </a:solidFill>
              </a14:hiddenFill>
            </a:ext>
          </a:extLst>
        </p:spPr>
      </p:pic>
      <p:pic>
        <p:nvPicPr>
          <p:cNvPr id="7186" name="Picture 18" descr="pandas (software) - Wikipedia">
            <a:extLst>
              <a:ext uri="{FF2B5EF4-FFF2-40B4-BE49-F238E27FC236}">
                <a16:creationId xmlns:a16="http://schemas.microsoft.com/office/drawing/2014/main" id="{79D1A4E1-B404-0246-A85B-3A08E8F3B61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890891" y="1591215"/>
            <a:ext cx="1790595" cy="7236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9810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17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graphicEl>
                                              <a:dgm id="{0B7FC248-ECEB-D64F-8338-51D988E9DD25}"/>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graphicEl>
                                              <a:dgm id="{45A9C02E-A233-DA42-9799-0C3F00DBBDA4}"/>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17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graphicEl>
                                              <a:dgm id="{1CF0D843-D6C9-2E46-8416-EAE3E47CCDA2}"/>
                                            </p:graphic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
                                            <p:graphicEl>
                                              <a:dgm id="{295BF62C-5A29-7140-B266-B8E648DBE450}"/>
                                            </p:graphic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718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
                                            <p:graphicEl>
                                              <a:dgm id="{D4CBC053-B070-8949-B08F-4C0D23551B19}"/>
                                            </p:graphic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
                                            <p:graphicEl>
                                              <a:dgm id="{DC506064-0172-334B-A0F5-D08CE6F514D6}"/>
                                            </p:graphic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186"/>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718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
                                            <p:graphicEl>
                                              <a:dgm id="{8795B93A-EFA4-AB45-B462-A21F2EF8D432}"/>
                                            </p:graphic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5">
                                            <p:graphicEl>
                                              <a:dgm id="{3299B8F0-B642-F545-9922-F8DF0838C264}"/>
                                            </p:graphic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7184"/>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5">
                                            <p:graphicEl>
                                              <a:dgm id="{1C432563-5367-4842-9B3A-6503B123B9BD}"/>
                                            </p:graphic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5">
                                            <p:graphicEl>
                                              <a:dgm id="{099C4332-FD59-8D4C-A2D9-D4B3503305EB}"/>
                                            </p:graphicEl>
                                          </p:spTgt>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5">
                                            <p:graphicEl>
                                              <a:dgm id="{3BE3448A-0354-824D-B6CD-15EBC93A2FC9}"/>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uiExpand="1">
        <p:bldSub>
          <a:bldDgm bld="one"/>
        </p:bldSub>
      </p:bldGraphic>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CB4C26-E859-E14A-A567-B9C97075CE60}"/>
              </a:ext>
            </a:extLst>
          </p:cNvPr>
          <p:cNvSpPr>
            <a:spLocks noGrp="1"/>
          </p:cNvSpPr>
          <p:nvPr>
            <p:ph type="title"/>
          </p:nvPr>
        </p:nvSpPr>
        <p:spPr>
          <a:xfrm>
            <a:off x="648929" y="629266"/>
            <a:ext cx="3667039" cy="5506358"/>
          </a:xfrm>
        </p:spPr>
        <p:txBody>
          <a:bodyPr vert="horz" lIns="91440" tIns="45720" rIns="91440" bIns="45720" rtlCol="0" anchor="ctr">
            <a:normAutofit/>
          </a:bodyPr>
          <a:lstStyle/>
          <a:p>
            <a:r>
              <a:rPr lang="en-US" sz="4000" kern="1200" dirty="0">
                <a:solidFill>
                  <a:schemeClr val="tx1"/>
                </a:solidFill>
                <a:latin typeface="+mj-lt"/>
                <a:ea typeface="+mj-ea"/>
                <a:cs typeface="+mj-cs"/>
              </a:rPr>
              <a:t>The final models included features from three “buckets”:</a:t>
            </a:r>
          </a:p>
        </p:txBody>
      </p:sp>
      <p:sp>
        <p:nvSpPr>
          <p:cNvPr id="16" name="Rectangle 15">
            <a:extLst>
              <a:ext uri="{FF2B5EF4-FFF2-40B4-BE49-F238E27FC236}">
                <a16:creationId xmlns:a16="http://schemas.microsoft.com/office/drawing/2014/main" id="{577D1452-F0B7-431E-9A24-D3F7103D85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20">
            <a:extLst>
              <a:ext uri="{FF2B5EF4-FFF2-40B4-BE49-F238E27FC236}">
                <a16:creationId xmlns:a16="http://schemas.microsoft.com/office/drawing/2014/main" id="{A660F4F9-5DF5-4F15-BE6A-CD8648BB11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18267" y="559407"/>
            <a:ext cx="6594522"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5493B2F8-0689-4CC5-A61E-24A82A6E2F33}"/>
              </a:ext>
            </a:extLst>
          </p:cNvPr>
          <p:cNvGraphicFramePr>
            <a:graphicFrameLocks noGrp="1"/>
          </p:cNvGraphicFramePr>
          <p:nvPr>
            <p:ph sz="half" idx="1"/>
            <p:extLst>
              <p:ext uri="{D42A27DB-BD31-4B8C-83A1-F6EECF244321}">
                <p14:modId xmlns:p14="http://schemas.microsoft.com/office/powerpoint/2010/main" val="7141450"/>
              </p:ext>
            </p:extLst>
          </p:nvPr>
        </p:nvGraphicFramePr>
        <p:xfrm>
          <a:off x="5285232" y="722376"/>
          <a:ext cx="6263640" cy="54132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045511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B5FA7C47-B7C1-4D2E-AB49-ED23BA34BA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6">
            <a:extLst>
              <a:ext uri="{FF2B5EF4-FFF2-40B4-BE49-F238E27FC236}">
                <a16:creationId xmlns:a16="http://schemas.microsoft.com/office/drawing/2014/main" id="{596EE156-ABF1-4329-A6BA-03B4254E08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521144" y="911116"/>
            <a:ext cx="687754" cy="5710965"/>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Rectangle 8">
            <a:extLst>
              <a:ext uri="{FF2B5EF4-FFF2-40B4-BE49-F238E27FC236}">
                <a16:creationId xmlns:a16="http://schemas.microsoft.com/office/drawing/2014/main" id="{19B9933F-AAB3-444A-8BB5-9CA194A8BC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0" y="1370435"/>
            <a:ext cx="527226" cy="525164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Freeform 7">
            <a:extLst>
              <a:ext uri="{FF2B5EF4-FFF2-40B4-BE49-F238E27FC236}">
                <a16:creationId xmlns:a16="http://schemas.microsoft.com/office/drawing/2014/main" id="{7D20183A-0B1D-4A1F-89B1-ADBEDBC6E5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800164" y="643467"/>
            <a:ext cx="409371" cy="5521414"/>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2" name="Rectangle 8">
            <a:extLst>
              <a:ext uri="{FF2B5EF4-FFF2-40B4-BE49-F238E27FC236}">
                <a16:creationId xmlns:a16="http://schemas.microsoft.com/office/drawing/2014/main" id="{131031D3-26CD-4214-A9A4-5857EFA15A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795529" y="644382"/>
            <a:ext cx="3856024" cy="525164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876BC54C-C0BC-1745-AC17-5ACA1A5DE233}"/>
              </a:ext>
            </a:extLst>
          </p:cNvPr>
          <p:cNvSpPr>
            <a:spLocks noGrp="1"/>
          </p:cNvSpPr>
          <p:nvPr>
            <p:ph type="title"/>
          </p:nvPr>
        </p:nvSpPr>
        <p:spPr>
          <a:xfrm>
            <a:off x="1146879" y="998002"/>
            <a:ext cx="3182940" cy="1471959"/>
          </a:xfrm>
        </p:spPr>
        <p:txBody>
          <a:bodyPr vert="horz" lIns="91440" tIns="45720" rIns="91440" bIns="45720" rtlCol="0" anchor="ctr">
            <a:normAutofit fontScale="90000"/>
          </a:bodyPr>
          <a:lstStyle/>
          <a:p>
            <a:r>
              <a:rPr lang="en-US" sz="2800" b="1" dirty="0">
                <a:solidFill>
                  <a:srgbClr val="FFFFFF"/>
                </a:solidFill>
              </a:rPr>
              <a:t>Individual final models were trained and validated for 50 pitchers. </a:t>
            </a:r>
            <a:endParaRPr lang="en-US" sz="2800" b="1" kern="1200" dirty="0">
              <a:solidFill>
                <a:srgbClr val="FFFFFF"/>
              </a:solidFill>
              <a:latin typeface="+mj-lt"/>
              <a:ea typeface="+mj-ea"/>
              <a:cs typeface="+mj-cs"/>
            </a:endParaRPr>
          </a:p>
        </p:txBody>
      </p:sp>
      <p:sp>
        <p:nvSpPr>
          <p:cNvPr id="5" name="TextBox 4">
            <a:extLst>
              <a:ext uri="{FF2B5EF4-FFF2-40B4-BE49-F238E27FC236}">
                <a16:creationId xmlns:a16="http://schemas.microsoft.com/office/drawing/2014/main" id="{98E42BCE-C615-0048-A7C2-381FA5B66061}"/>
              </a:ext>
            </a:extLst>
          </p:cNvPr>
          <p:cNvSpPr txBox="1"/>
          <p:nvPr/>
        </p:nvSpPr>
        <p:spPr>
          <a:xfrm>
            <a:off x="1139635" y="2546161"/>
            <a:ext cx="3200451" cy="2985929"/>
          </a:xfrm>
        </p:spPr>
        <p:txBody>
          <a:bodyPr vert="horz" lIns="91440" tIns="45720" rIns="91440" bIns="45720" rtlCol="0" anchor="t">
            <a:normAutofit/>
          </a:bodyPr>
          <a:lstStyle/>
          <a:p>
            <a:pPr marL="285750" indent="-228600">
              <a:lnSpc>
                <a:spcPct val="90000"/>
              </a:lnSpc>
              <a:spcAft>
                <a:spcPts val="600"/>
              </a:spcAft>
              <a:buFont typeface="Arial" panose="020B0604020202020204" pitchFamily="34" charset="0"/>
              <a:buChar char="•"/>
            </a:pPr>
            <a:r>
              <a:rPr lang="en-US" sz="2400" dirty="0">
                <a:solidFill>
                  <a:srgbClr val="FEFFFF"/>
                </a:solidFill>
              </a:rPr>
              <a:t>Pitch Type: </a:t>
            </a:r>
            <a:r>
              <a:rPr lang="en-US" sz="2400" dirty="0" err="1">
                <a:solidFill>
                  <a:srgbClr val="FEFFFF"/>
                </a:solidFill>
              </a:rPr>
              <a:t>XGBoost</a:t>
            </a:r>
            <a:r>
              <a:rPr lang="en-US" sz="2400" dirty="0">
                <a:solidFill>
                  <a:srgbClr val="FEFFFF"/>
                </a:solidFill>
              </a:rPr>
              <a:t> Classifier</a:t>
            </a:r>
          </a:p>
        </p:txBody>
      </p:sp>
      <p:graphicFrame>
        <p:nvGraphicFramePr>
          <p:cNvPr id="6" name="Table 6">
            <a:extLst>
              <a:ext uri="{FF2B5EF4-FFF2-40B4-BE49-F238E27FC236}">
                <a16:creationId xmlns:a16="http://schemas.microsoft.com/office/drawing/2014/main" id="{2A87DD2C-9F91-6E4C-8384-05575E1B3585}"/>
              </a:ext>
            </a:extLst>
          </p:cNvPr>
          <p:cNvGraphicFramePr>
            <a:graphicFrameLocks noGrp="1"/>
          </p:cNvGraphicFramePr>
          <p:nvPr>
            <p:extLst>
              <p:ext uri="{D42A27DB-BD31-4B8C-83A1-F6EECF244321}">
                <p14:modId xmlns:p14="http://schemas.microsoft.com/office/powerpoint/2010/main" val="1408135648"/>
              </p:ext>
            </p:extLst>
          </p:nvPr>
        </p:nvGraphicFramePr>
        <p:xfrm>
          <a:off x="4998268" y="1397131"/>
          <a:ext cx="6539076" cy="4418669"/>
        </p:xfrm>
        <a:graphic>
          <a:graphicData uri="http://schemas.openxmlformats.org/drawingml/2006/table">
            <a:tbl>
              <a:tblPr firstRow="1" bandRow="1">
                <a:noFill/>
                <a:tableStyleId>{5C22544A-7EE6-4342-B048-85BDC9FD1C3A}</a:tableStyleId>
              </a:tblPr>
              <a:tblGrid>
                <a:gridCol w="4280643">
                  <a:extLst>
                    <a:ext uri="{9D8B030D-6E8A-4147-A177-3AD203B41FA5}">
                      <a16:colId xmlns:a16="http://schemas.microsoft.com/office/drawing/2014/main" val="1012180866"/>
                    </a:ext>
                  </a:extLst>
                </a:gridCol>
                <a:gridCol w="2258433">
                  <a:extLst>
                    <a:ext uri="{9D8B030D-6E8A-4147-A177-3AD203B41FA5}">
                      <a16:colId xmlns:a16="http://schemas.microsoft.com/office/drawing/2014/main" val="689727329"/>
                    </a:ext>
                  </a:extLst>
                </a:gridCol>
              </a:tblGrid>
              <a:tr h="615789">
                <a:tc>
                  <a:txBody>
                    <a:bodyPr/>
                    <a:lstStyle/>
                    <a:p>
                      <a:r>
                        <a:rPr lang="en-US" sz="2100" b="1" cap="all" spc="60">
                          <a:solidFill>
                            <a:schemeClr val="tx1"/>
                          </a:solidFill>
                        </a:rPr>
                        <a:t>Metric</a:t>
                      </a:r>
                    </a:p>
                  </a:txBody>
                  <a:tcPr marL="273736" marR="273736" marT="159811" marB="159811" anchor="b">
                    <a:lnL w="12700" cmpd="sng">
                      <a:noFill/>
                    </a:lnL>
                    <a:lnR w="12700" cmpd="sng">
                      <a:noFill/>
                    </a:lnR>
                    <a:lnT w="12700" cmpd="sng">
                      <a:noFill/>
                    </a:lnT>
                    <a:lnB w="38100" cmpd="sng">
                      <a:noFill/>
                    </a:lnB>
                    <a:noFill/>
                  </a:tcPr>
                </a:tc>
                <a:tc>
                  <a:txBody>
                    <a:bodyPr/>
                    <a:lstStyle/>
                    <a:p>
                      <a:r>
                        <a:rPr lang="en-US" sz="2100" b="1" cap="all" spc="60" dirty="0">
                          <a:solidFill>
                            <a:schemeClr val="tx1"/>
                          </a:solidFill>
                        </a:rPr>
                        <a:t>Value</a:t>
                      </a:r>
                    </a:p>
                  </a:txBody>
                  <a:tcPr marL="273736" marR="273736" marT="159811" marB="159811" anchor="b">
                    <a:lnL w="12700" cmpd="sng">
                      <a:noFill/>
                    </a:lnL>
                    <a:lnR w="12700" cmpd="sng">
                      <a:noFill/>
                    </a:lnR>
                    <a:lnT w="12700" cmpd="sng">
                      <a:noFill/>
                    </a:lnT>
                    <a:lnB w="38100" cmpd="sng">
                      <a:noFill/>
                    </a:lnB>
                    <a:noFill/>
                  </a:tcPr>
                </a:tc>
                <a:extLst>
                  <a:ext uri="{0D108BD9-81ED-4DB2-BD59-A6C34878D82A}">
                    <a16:rowId xmlns:a16="http://schemas.microsoft.com/office/drawing/2014/main" val="3810938330"/>
                  </a:ext>
                </a:extLst>
              </a:tr>
              <a:tr h="1007196">
                <a:tc>
                  <a:txBody>
                    <a:bodyPr/>
                    <a:lstStyle/>
                    <a:p>
                      <a:endParaRPr lang="en-US" sz="2800" cap="none" spc="0" dirty="0">
                        <a:solidFill>
                          <a:schemeClr val="tx1"/>
                        </a:solidFill>
                      </a:endParaRPr>
                    </a:p>
                  </a:txBody>
                  <a:tcPr marL="273736" marR="273736" marT="136867" marB="159811">
                    <a:lnL w="12700" cap="flat" cmpd="sng" algn="ctr">
                      <a:noFill/>
                      <a:prstDash val="solid"/>
                    </a:lnL>
                    <a:lnR w="12700" cmpd="sng">
                      <a:noFill/>
                      <a:prstDash val="solid"/>
                    </a:lnR>
                    <a:lnT w="38100" cmpd="sng">
                      <a:noFill/>
                    </a:lnT>
                    <a:lnB w="12700" cmpd="sng">
                      <a:noFill/>
                      <a:prstDash val="solid"/>
                    </a:lnB>
                    <a:noFill/>
                  </a:tcPr>
                </a:tc>
                <a:tc>
                  <a:txBody>
                    <a:bodyPr/>
                    <a:lstStyle/>
                    <a:p>
                      <a:endParaRPr lang="en-US" sz="2800" cap="none" spc="0" dirty="0">
                        <a:solidFill>
                          <a:schemeClr val="tx1"/>
                        </a:solidFill>
                      </a:endParaRPr>
                    </a:p>
                  </a:txBody>
                  <a:tcPr marL="273736" marR="273736" marT="136867" marB="159811">
                    <a:lnL w="12700" cmpd="sng">
                      <a:noFill/>
                      <a:prstDash val="solid"/>
                    </a:lnL>
                    <a:lnR w="12700" cmpd="sng">
                      <a:noFill/>
                      <a:prstDash val="solid"/>
                    </a:lnR>
                    <a:lnT w="38100" cmpd="sng">
                      <a:noFill/>
                    </a:lnT>
                    <a:lnB w="12700" cmpd="sng">
                      <a:noFill/>
                      <a:prstDash val="solid"/>
                    </a:lnB>
                    <a:noFill/>
                  </a:tcPr>
                </a:tc>
                <a:extLst>
                  <a:ext uri="{0D108BD9-81ED-4DB2-BD59-A6C34878D82A}">
                    <a16:rowId xmlns:a16="http://schemas.microsoft.com/office/drawing/2014/main" val="2931842503"/>
                  </a:ext>
                </a:extLst>
              </a:tr>
              <a:tr h="1007196">
                <a:tc>
                  <a:txBody>
                    <a:bodyPr/>
                    <a:lstStyle/>
                    <a:p>
                      <a:endParaRPr lang="en-US" sz="2800" cap="none" spc="0" dirty="0">
                        <a:solidFill>
                          <a:schemeClr val="tx1"/>
                        </a:solidFill>
                      </a:endParaRPr>
                    </a:p>
                  </a:txBody>
                  <a:tcPr marL="273736" marR="273736" marT="136867" marB="159811">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endParaRPr lang="en-US" sz="2800" cap="none" spc="0" dirty="0">
                        <a:solidFill>
                          <a:schemeClr val="tx1"/>
                        </a:solidFill>
                      </a:endParaRPr>
                    </a:p>
                  </a:txBody>
                  <a:tcPr marL="273736" marR="273736" marT="136867" marB="159811">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extLst>
                  <a:ext uri="{0D108BD9-81ED-4DB2-BD59-A6C34878D82A}">
                    <a16:rowId xmlns:a16="http://schemas.microsoft.com/office/drawing/2014/main" val="2776309931"/>
                  </a:ext>
                </a:extLst>
              </a:tr>
              <a:tr h="100719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2800" cap="none" spc="0" dirty="0">
                        <a:solidFill>
                          <a:schemeClr val="tx1"/>
                        </a:solidFill>
                      </a:endParaRPr>
                    </a:p>
                  </a:txBody>
                  <a:tcPr marL="273736" marR="273736" marT="136867" marB="159811">
                    <a:lnL w="12700" cap="flat" cmpd="sng" algn="ctr">
                      <a:noFill/>
                      <a:prstDash val="solid"/>
                    </a:lnL>
                    <a:lnR w="12700" cmpd="sng">
                      <a:noFill/>
                      <a:prstDash val="solid"/>
                    </a:lnR>
                    <a:lnT w="12700" cmpd="sng">
                      <a:noFill/>
                      <a:prstDash val="solid"/>
                    </a:lnT>
                    <a:lnB w="12700" cmpd="sng">
                      <a:noFill/>
                      <a:prstDash val="solid"/>
                    </a:lnB>
                    <a:noFill/>
                  </a:tcPr>
                </a:tc>
                <a:tc>
                  <a:txBody>
                    <a:bodyPr/>
                    <a:lstStyle/>
                    <a:p>
                      <a:endParaRPr lang="en-US" sz="2800" cap="none" spc="0" dirty="0">
                        <a:solidFill>
                          <a:schemeClr val="tx1"/>
                        </a:solidFill>
                      </a:endParaRPr>
                    </a:p>
                  </a:txBody>
                  <a:tcPr marL="273736" marR="273736" marT="136867" marB="159811">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213911208"/>
                  </a:ext>
                </a:extLst>
              </a:tr>
              <a:tr h="757419">
                <a:tc>
                  <a:txBody>
                    <a:bodyPr/>
                    <a:lstStyle/>
                    <a:p>
                      <a:endParaRPr lang="en-US" sz="2800" cap="none" spc="0" dirty="0">
                        <a:solidFill>
                          <a:schemeClr val="tx1"/>
                        </a:solidFill>
                      </a:endParaRPr>
                    </a:p>
                  </a:txBody>
                  <a:tcPr marL="273736" marR="273736" marT="136867" marB="159811">
                    <a:lnL w="12700" cap="flat" cmpd="sng" algn="ctr">
                      <a:noFill/>
                      <a:prstDash val="solid"/>
                    </a:lnL>
                    <a:lnR w="12700" cmpd="sng">
                      <a:noFill/>
                      <a:prstDash val="solid"/>
                    </a:lnR>
                    <a:lnT w="12700" cmpd="sng">
                      <a:noFill/>
                      <a:prstDash val="solid"/>
                    </a:lnT>
                    <a:lnB w="12700" cap="flat" cmpd="sng" algn="ctr">
                      <a:noFill/>
                      <a:prstDash val="solid"/>
                    </a:lnB>
                    <a:noFill/>
                  </a:tcPr>
                </a:tc>
                <a:tc>
                  <a:txBody>
                    <a:bodyPr/>
                    <a:lstStyle/>
                    <a:p>
                      <a:endParaRPr lang="en-US" sz="2800" cap="none" spc="0" dirty="0">
                        <a:solidFill>
                          <a:schemeClr val="tx1"/>
                        </a:solidFill>
                      </a:endParaRPr>
                    </a:p>
                  </a:txBody>
                  <a:tcPr marL="273736" marR="273736" marT="136867" marB="159811">
                    <a:lnL w="12700" cmpd="sng">
                      <a:noFill/>
                      <a:prstDash val="solid"/>
                    </a:lnL>
                    <a:lnR w="12700" cmpd="sng">
                      <a:noFill/>
                      <a:prstDash val="solid"/>
                    </a:lnR>
                    <a:lnT w="12700" cmpd="sng">
                      <a:noFill/>
                      <a:prstDash val="solid"/>
                    </a:lnT>
                    <a:lnB w="12700" cap="flat" cmpd="sng" algn="ctr">
                      <a:noFill/>
                      <a:prstDash val="solid"/>
                    </a:lnB>
                    <a:noFill/>
                  </a:tcPr>
                </a:tc>
                <a:extLst>
                  <a:ext uri="{0D108BD9-81ED-4DB2-BD59-A6C34878D82A}">
                    <a16:rowId xmlns:a16="http://schemas.microsoft.com/office/drawing/2014/main" val="2507528699"/>
                  </a:ext>
                </a:extLst>
              </a:tr>
            </a:tbl>
          </a:graphicData>
        </a:graphic>
      </p:graphicFrame>
    </p:spTree>
    <p:extLst>
      <p:ext uri="{BB962C8B-B14F-4D97-AF65-F5344CB8AC3E}">
        <p14:creationId xmlns:p14="http://schemas.microsoft.com/office/powerpoint/2010/main" val="30690750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B5FA7C47-B7C1-4D2E-AB49-ED23BA34BA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6">
            <a:extLst>
              <a:ext uri="{FF2B5EF4-FFF2-40B4-BE49-F238E27FC236}">
                <a16:creationId xmlns:a16="http://schemas.microsoft.com/office/drawing/2014/main" id="{596EE156-ABF1-4329-A6BA-03B4254E08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521144" y="911116"/>
            <a:ext cx="687754" cy="5710965"/>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Rectangle 8">
            <a:extLst>
              <a:ext uri="{FF2B5EF4-FFF2-40B4-BE49-F238E27FC236}">
                <a16:creationId xmlns:a16="http://schemas.microsoft.com/office/drawing/2014/main" id="{19B9933F-AAB3-444A-8BB5-9CA194A8BC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0" y="1370435"/>
            <a:ext cx="527226" cy="525164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Freeform 7">
            <a:extLst>
              <a:ext uri="{FF2B5EF4-FFF2-40B4-BE49-F238E27FC236}">
                <a16:creationId xmlns:a16="http://schemas.microsoft.com/office/drawing/2014/main" id="{7D20183A-0B1D-4A1F-89B1-ADBEDBC6E5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800164" y="643467"/>
            <a:ext cx="409371" cy="5521414"/>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2" name="Rectangle 8">
            <a:extLst>
              <a:ext uri="{FF2B5EF4-FFF2-40B4-BE49-F238E27FC236}">
                <a16:creationId xmlns:a16="http://schemas.microsoft.com/office/drawing/2014/main" id="{131031D3-26CD-4214-A9A4-5857EFA15A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795529" y="644382"/>
            <a:ext cx="3856024" cy="525164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876BC54C-C0BC-1745-AC17-5ACA1A5DE233}"/>
              </a:ext>
            </a:extLst>
          </p:cNvPr>
          <p:cNvSpPr>
            <a:spLocks noGrp="1"/>
          </p:cNvSpPr>
          <p:nvPr>
            <p:ph type="title"/>
          </p:nvPr>
        </p:nvSpPr>
        <p:spPr>
          <a:xfrm>
            <a:off x="1146879" y="998002"/>
            <a:ext cx="3182940" cy="1471959"/>
          </a:xfrm>
        </p:spPr>
        <p:txBody>
          <a:bodyPr vert="horz" lIns="91440" tIns="45720" rIns="91440" bIns="45720" rtlCol="0" anchor="ctr">
            <a:normAutofit fontScale="90000"/>
          </a:bodyPr>
          <a:lstStyle/>
          <a:p>
            <a:r>
              <a:rPr lang="en-US" sz="2800" b="1" dirty="0">
                <a:solidFill>
                  <a:srgbClr val="FFFFFF"/>
                </a:solidFill>
              </a:rPr>
              <a:t>Individual final models were trained and validated for 50 pitchers. </a:t>
            </a:r>
            <a:endParaRPr lang="en-US" sz="2800" b="1" kern="1200" dirty="0">
              <a:solidFill>
                <a:srgbClr val="FFFFFF"/>
              </a:solidFill>
              <a:latin typeface="+mj-lt"/>
              <a:ea typeface="+mj-ea"/>
              <a:cs typeface="+mj-cs"/>
            </a:endParaRPr>
          </a:p>
        </p:txBody>
      </p:sp>
      <p:sp>
        <p:nvSpPr>
          <p:cNvPr id="5" name="TextBox 4">
            <a:extLst>
              <a:ext uri="{FF2B5EF4-FFF2-40B4-BE49-F238E27FC236}">
                <a16:creationId xmlns:a16="http://schemas.microsoft.com/office/drawing/2014/main" id="{98E42BCE-C615-0048-A7C2-381FA5B66061}"/>
              </a:ext>
            </a:extLst>
          </p:cNvPr>
          <p:cNvSpPr txBox="1"/>
          <p:nvPr/>
        </p:nvSpPr>
        <p:spPr>
          <a:xfrm>
            <a:off x="1139635" y="2546161"/>
            <a:ext cx="3200451" cy="2985929"/>
          </a:xfrm>
        </p:spPr>
        <p:txBody>
          <a:bodyPr vert="horz" lIns="91440" tIns="45720" rIns="91440" bIns="45720" rtlCol="0" anchor="t">
            <a:normAutofit/>
          </a:bodyPr>
          <a:lstStyle/>
          <a:p>
            <a:pPr marL="285750" indent="-228600">
              <a:lnSpc>
                <a:spcPct val="90000"/>
              </a:lnSpc>
              <a:spcAft>
                <a:spcPts val="600"/>
              </a:spcAft>
              <a:buFont typeface="Arial" panose="020B0604020202020204" pitchFamily="34" charset="0"/>
              <a:buChar char="•"/>
            </a:pPr>
            <a:r>
              <a:rPr lang="en-US" sz="2400" dirty="0">
                <a:solidFill>
                  <a:srgbClr val="FEFFFF"/>
                </a:solidFill>
              </a:rPr>
              <a:t>Pitch Type: </a:t>
            </a:r>
            <a:r>
              <a:rPr lang="en-US" sz="2400" dirty="0" err="1">
                <a:solidFill>
                  <a:srgbClr val="FEFFFF"/>
                </a:solidFill>
              </a:rPr>
              <a:t>XGBoost</a:t>
            </a:r>
            <a:r>
              <a:rPr lang="en-US" sz="2400" dirty="0">
                <a:solidFill>
                  <a:srgbClr val="FEFFFF"/>
                </a:solidFill>
              </a:rPr>
              <a:t> Classifier</a:t>
            </a:r>
          </a:p>
        </p:txBody>
      </p:sp>
      <p:graphicFrame>
        <p:nvGraphicFramePr>
          <p:cNvPr id="6" name="Table 6">
            <a:extLst>
              <a:ext uri="{FF2B5EF4-FFF2-40B4-BE49-F238E27FC236}">
                <a16:creationId xmlns:a16="http://schemas.microsoft.com/office/drawing/2014/main" id="{2A87DD2C-9F91-6E4C-8384-05575E1B3585}"/>
              </a:ext>
            </a:extLst>
          </p:cNvPr>
          <p:cNvGraphicFramePr>
            <a:graphicFrameLocks noGrp="1"/>
          </p:cNvGraphicFramePr>
          <p:nvPr>
            <p:extLst>
              <p:ext uri="{D42A27DB-BD31-4B8C-83A1-F6EECF244321}">
                <p14:modId xmlns:p14="http://schemas.microsoft.com/office/powerpoint/2010/main" val="3416041012"/>
              </p:ext>
            </p:extLst>
          </p:nvPr>
        </p:nvGraphicFramePr>
        <p:xfrm>
          <a:off x="4998268" y="1397131"/>
          <a:ext cx="6539076" cy="4561591"/>
        </p:xfrm>
        <a:graphic>
          <a:graphicData uri="http://schemas.openxmlformats.org/drawingml/2006/table">
            <a:tbl>
              <a:tblPr firstRow="1" bandRow="1">
                <a:noFill/>
                <a:tableStyleId>{5C22544A-7EE6-4342-B048-85BDC9FD1C3A}</a:tableStyleId>
              </a:tblPr>
              <a:tblGrid>
                <a:gridCol w="4280643">
                  <a:extLst>
                    <a:ext uri="{9D8B030D-6E8A-4147-A177-3AD203B41FA5}">
                      <a16:colId xmlns:a16="http://schemas.microsoft.com/office/drawing/2014/main" val="1012180866"/>
                    </a:ext>
                  </a:extLst>
                </a:gridCol>
                <a:gridCol w="2258433">
                  <a:extLst>
                    <a:ext uri="{9D8B030D-6E8A-4147-A177-3AD203B41FA5}">
                      <a16:colId xmlns:a16="http://schemas.microsoft.com/office/drawing/2014/main" val="689727329"/>
                    </a:ext>
                  </a:extLst>
                </a:gridCol>
              </a:tblGrid>
              <a:tr h="615789">
                <a:tc>
                  <a:txBody>
                    <a:bodyPr/>
                    <a:lstStyle/>
                    <a:p>
                      <a:r>
                        <a:rPr lang="en-US" sz="2100" b="1" cap="all" spc="60">
                          <a:solidFill>
                            <a:schemeClr val="tx1"/>
                          </a:solidFill>
                        </a:rPr>
                        <a:t>Metric</a:t>
                      </a:r>
                    </a:p>
                  </a:txBody>
                  <a:tcPr marL="273736" marR="273736" marT="159811" marB="159811" anchor="b">
                    <a:lnL w="12700" cmpd="sng">
                      <a:noFill/>
                    </a:lnL>
                    <a:lnR w="12700" cmpd="sng">
                      <a:noFill/>
                    </a:lnR>
                    <a:lnT w="12700" cmpd="sng">
                      <a:noFill/>
                    </a:lnT>
                    <a:lnB w="38100" cmpd="sng">
                      <a:noFill/>
                    </a:lnB>
                    <a:noFill/>
                  </a:tcPr>
                </a:tc>
                <a:tc>
                  <a:txBody>
                    <a:bodyPr/>
                    <a:lstStyle/>
                    <a:p>
                      <a:r>
                        <a:rPr lang="en-US" sz="2100" b="1" cap="all" spc="60" dirty="0">
                          <a:solidFill>
                            <a:schemeClr val="tx1"/>
                          </a:solidFill>
                        </a:rPr>
                        <a:t>Value</a:t>
                      </a:r>
                    </a:p>
                  </a:txBody>
                  <a:tcPr marL="273736" marR="273736" marT="159811" marB="159811" anchor="b">
                    <a:lnL w="12700" cmpd="sng">
                      <a:noFill/>
                    </a:lnL>
                    <a:lnR w="12700" cmpd="sng">
                      <a:noFill/>
                    </a:lnR>
                    <a:lnT w="12700" cmpd="sng">
                      <a:noFill/>
                    </a:lnT>
                    <a:lnB w="38100" cmpd="sng">
                      <a:noFill/>
                    </a:lnB>
                    <a:noFill/>
                  </a:tcPr>
                </a:tc>
                <a:extLst>
                  <a:ext uri="{0D108BD9-81ED-4DB2-BD59-A6C34878D82A}">
                    <a16:rowId xmlns:a16="http://schemas.microsoft.com/office/drawing/2014/main" val="3810938330"/>
                  </a:ext>
                </a:extLst>
              </a:tr>
              <a:tr h="1007196">
                <a:tc>
                  <a:txBody>
                    <a:bodyPr/>
                    <a:lstStyle/>
                    <a:p>
                      <a:r>
                        <a:rPr lang="en-US" sz="2800" cap="none" spc="0" dirty="0">
                          <a:solidFill>
                            <a:schemeClr val="tx1"/>
                          </a:solidFill>
                        </a:rPr>
                        <a:t>Avg. Pitch Type Prediction Accuracy</a:t>
                      </a:r>
                    </a:p>
                  </a:txBody>
                  <a:tcPr marL="273736" marR="273736" marT="136867" marB="159811">
                    <a:lnL w="12700" cap="flat" cmpd="sng" algn="ctr">
                      <a:noFill/>
                      <a:prstDash val="solid"/>
                    </a:lnL>
                    <a:lnR w="12700" cmpd="sng">
                      <a:noFill/>
                      <a:prstDash val="solid"/>
                    </a:lnR>
                    <a:lnT w="38100" cmpd="sng">
                      <a:noFill/>
                    </a:lnT>
                    <a:lnB w="12700" cmpd="sng">
                      <a:noFill/>
                      <a:prstDash val="solid"/>
                    </a:lnB>
                    <a:noFill/>
                  </a:tcPr>
                </a:tc>
                <a:tc>
                  <a:txBody>
                    <a:bodyPr/>
                    <a:lstStyle/>
                    <a:p>
                      <a:r>
                        <a:rPr lang="en-US" sz="2800" cap="none" spc="0" dirty="0">
                          <a:solidFill>
                            <a:schemeClr val="tx1"/>
                          </a:solidFill>
                        </a:rPr>
                        <a:t>31%</a:t>
                      </a:r>
                      <a:endParaRPr lang="en-US" sz="2800" cap="none" spc="0" dirty="0">
                        <a:solidFill>
                          <a:schemeClr val="tx1"/>
                        </a:solidFill>
                        <a:highlight>
                          <a:srgbClr val="FFFF00"/>
                        </a:highlight>
                      </a:endParaRPr>
                    </a:p>
                  </a:txBody>
                  <a:tcPr marL="273736" marR="273736" marT="136867" marB="159811">
                    <a:lnL w="12700" cmpd="sng">
                      <a:noFill/>
                      <a:prstDash val="solid"/>
                    </a:lnL>
                    <a:lnR w="12700" cmpd="sng">
                      <a:noFill/>
                      <a:prstDash val="solid"/>
                    </a:lnR>
                    <a:lnT w="38100" cmpd="sng">
                      <a:noFill/>
                    </a:lnT>
                    <a:lnB w="12700" cmpd="sng">
                      <a:noFill/>
                      <a:prstDash val="solid"/>
                    </a:lnB>
                    <a:noFill/>
                  </a:tcPr>
                </a:tc>
                <a:extLst>
                  <a:ext uri="{0D108BD9-81ED-4DB2-BD59-A6C34878D82A}">
                    <a16:rowId xmlns:a16="http://schemas.microsoft.com/office/drawing/2014/main" val="2931842503"/>
                  </a:ext>
                </a:extLst>
              </a:tr>
              <a:tr h="1007196">
                <a:tc>
                  <a:txBody>
                    <a:bodyPr/>
                    <a:lstStyle/>
                    <a:p>
                      <a:endParaRPr lang="en-US" sz="2800" cap="none" spc="0" dirty="0">
                        <a:solidFill>
                          <a:schemeClr val="tx1"/>
                        </a:solidFill>
                      </a:endParaRPr>
                    </a:p>
                  </a:txBody>
                  <a:tcPr marL="273736" marR="273736" marT="136867" marB="159811">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endParaRPr lang="en-US" sz="2800" cap="none" spc="0" dirty="0">
                        <a:solidFill>
                          <a:schemeClr val="tx1"/>
                        </a:solidFill>
                      </a:endParaRPr>
                    </a:p>
                  </a:txBody>
                  <a:tcPr marL="273736" marR="273736" marT="136867" marB="159811">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extLst>
                  <a:ext uri="{0D108BD9-81ED-4DB2-BD59-A6C34878D82A}">
                    <a16:rowId xmlns:a16="http://schemas.microsoft.com/office/drawing/2014/main" val="2776309931"/>
                  </a:ext>
                </a:extLst>
              </a:tr>
              <a:tr h="100719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2800" cap="none" spc="0" dirty="0">
                        <a:solidFill>
                          <a:schemeClr val="tx1"/>
                        </a:solidFill>
                      </a:endParaRPr>
                    </a:p>
                  </a:txBody>
                  <a:tcPr marL="273736" marR="273736" marT="136867" marB="159811">
                    <a:lnL w="12700" cap="flat" cmpd="sng" algn="ctr">
                      <a:noFill/>
                      <a:prstDash val="solid"/>
                    </a:lnL>
                    <a:lnR w="12700" cmpd="sng">
                      <a:noFill/>
                      <a:prstDash val="solid"/>
                    </a:lnR>
                    <a:lnT w="12700" cmpd="sng">
                      <a:noFill/>
                      <a:prstDash val="solid"/>
                    </a:lnT>
                    <a:lnB w="12700" cmpd="sng">
                      <a:noFill/>
                      <a:prstDash val="solid"/>
                    </a:lnB>
                    <a:noFill/>
                  </a:tcPr>
                </a:tc>
                <a:tc>
                  <a:txBody>
                    <a:bodyPr/>
                    <a:lstStyle/>
                    <a:p>
                      <a:endParaRPr lang="en-US" sz="2800" cap="none" spc="0" dirty="0">
                        <a:solidFill>
                          <a:schemeClr val="tx1"/>
                        </a:solidFill>
                      </a:endParaRPr>
                    </a:p>
                  </a:txBody>
                  <a:tcPr marL="273736" marR="273736" marT="136867" marB="159811">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213911208"/>
                  </a:ext>
                </a:extLst>
              </a:tr>
              <a:tr h="757419">
                <a:tc>
                  <a:txBody>
                    <a:bodyPr/>
                    <a:lstStyle/>
                    <a:p>
                      <a:endParaRPr lang="en-US" sz="2800" cap="none" spc="0" dirty="0">
                        <a:solidFill>
                          <a:schemeClr val="tx1"/>
                        </a:solidFill>
                      </a:endParaRPr>
                    </a:p>
                  </a:txBody>
                  <a:tcPr marL="273736" marR="273736" marT="136867" marB="159811">
                    <a:lnL w="12700" cap="flat" cmpd="sng" algn="ctr">
                      <a:noFill/>
                      <a:prstDash val="solid"/>
                    </a:lnL>
                    <a:lnR w="12700" cmpd="sng">
                      <a:noFill/>
                      <a:prstDash val="solid"/>
                    </a:lnR>
                    <a:lnT w="12700" cmpd="sng">
                      <a:noFill/>
                      <a:prstDash val="solid"/>
                    </a:lnT>
                    <a:lnB w="12700" cap="flat" cmpd="sng" algn="ctr">
                      <a:noFill/>
                      <a:prstDash val="solid"/>
                    </a:lnB>
                    <a:noFill/>
                  </a:tcPr>
                </a:tc>
                <a:tc>
                  <a:txBody>
                    <a:bodyPr/>
                    <a:lstStyle/>
                    <a:p>
                      <a:endParaRPr lang="en-US" sz="2800" cap="none" spc="0" dirty="0">
                        <a:solidFill>
                          <a:schemeClr val="tx1"/>
                        </a:solidFill>
                      </a:endParaRPr>
                    </a:p>
                  </a:txBody>
                  <a:tcPr marL="273736" marR="273736" marT="136867" marB="159811">
                    <a:lnL w="12700" cmpd="sng">
                      <a:noFill/>
                      <a:prstDash val="solid"/>
                    </a:lnL>
                    <a:lnR w="12700" cmpd="sng">
                      <a:noFill/>
                      <a:prstDash val="solid"/>
                    </a:lnR>
                    <a:lnT w="12700" cmpd="sng">
                      <a:noFill/>
                      <a:prstDash val="solid"/>
                    </a:lnT>
                    <a:lnB w="12700" cap="flat" cmpd="sng" algn="ctr">
                      <a:noFill/>
                      <a:prstDash val="solid"/>
                    </a:lnB>
                    <a:noFill/>
                  </a:tcPr>
                </a:tc>
                <a:extLst>
                  <a:ext uri="{0D108BD9-81ED-4DB2-BD59-A6C34878D82A}">
                    <a16:rowId xmlns:a16="http://schemas.microsoft.com/office/drawing/2014/main" val="2507528699"/>
                  </a:ext>
                </a:extLst>
              </a:tr>
            </a:tbl>
          </a:graphicData>
        </a:graphic>
      </p:graphicFrame>
    </p:spTree>
    <p:extLst>
      <p:ext uri="{BB962C8B-B14F-4D97-AF65-F5344CB8AC3E}">
        <p14:creationId xmlns:p14="http://schemas.microsoft.com/office/powerpoint/2010/main" val="23303697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B5FA7C47-B7C1-4D2E-AB49-ED23BA34BA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6">
            <a:extLst>
              <a:ext uri="{FF2B5EF4-FFF2-40B4-BE49-F238E27FC236}">
                <a16:creationId xmlns:a16="http://schemas.microsoft.com/office/drawing/2014/main" id="{596EE156-ABF1-4329-A6BA-03B4254E08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521144" y="911116"/>
            <a:ext cx="687754" cy="5710965"/>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Rectangle 8">
            <a:extLst>
              <a:ext uri="{FF2B5EF4-FFF2-40B4-BE49-F238E27FC236}">
                <a16:creationId xmlns:a16="http://schemas.microsoft.com/office/drawing/2014/main" id="{19B9933F-AAB3-444A-8BB5-9CA194A8BC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0" y="1370435"/>
            <a:ext cx="527226" cy="525164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Freeform 7">
            <a:extLst>
              <a:ext uri="{FF2B5EF4-FFF2-40B4-BE49-F238E27FC236}">
                <a16:creationId xmlns:a16="http://schemas.microsoft.com/office/drawing/2014/main" id="{7D20183A-0B1D-4A1F-89B1-ADBEDBC6E5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800164" y="643467"/>
            <a:ext cx="409371" cy="5521414"/>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2" name="Rectangle 8">
            <a:extLst>
              <a:ext uri="{FF2B5EF4-FFF2-40B4-BE49-F238E27FC236}">
                <a16:creationId xmlns:a16="http://schemas.microsoft.com/office/drawing/2014/main" id="{131031D3-26CD-4214-A9A4-5857EFA15A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795529" y="644382"/>
            <a:ext cx="3856024" cy="525164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876BC54C-C0BC-1745-AC17-5ACA1A5DE233}"/>
              </a:ext>
            </a:extLst>
          </p:cNvPr>
          <p:cNvSpPr>
            <a:spLocks noGrp="1"/>
          </p:cNvSpPr>
          <p:nvPr>
            <p:ph type="title"/>
          </p:nvPr>
        </p:nvSpPr>
        <p:spPr>
          <a:xfrm>
            <a:off x="1146879" y="998002"/>
            <a:ext cx="3182940" cy="1471959"/>
          </a:xfrm>
        </p:spPr>
        <p:txBody>
          <a:bodyPr vert="horz" lIns="91440" tIns="45720" rIns="91440" bIns="45720" rtlCol="0" anchor="ctr">
            <a:normAutofit fontScale="90000"/>
          </a:bodyPr>
          <a:lstStyle/>
          <a:p>
            <a:r>
              <a:rPr lang="en-US" sz="2800" b="1" dirty="0">
                <a:solidFill>
                  <a:srgbClr val="FFFFFF"/>
                </a:solidFill>
              </a:rPr>
              <a:t>Individual final models were trained and validated for 50 pitchers. </a:t>
            </a:r>
            <a:endParaRPr lang="en-US" sz="2800" b="1" kern="1200" dirty="0">
              <a:solidFill>
                <a:srgbClr val="FFFFFF"/>
              </a:solidFill>
              <a:latin typeface="+mj-lt"/>
              <a:ea typeface="+mj-ea"/>
              <a:cs typeface="+mj-cs"/>
            </a:endParaRPr>
          </a:p>
        </p:txBody>
      </p:sp>
      <p:sp>
        <p:nvSpPr>
          <p:cNvPr id="5" name="TextBox 4">
            <a:extLst>
              <a:ext uri="{FF2B5EF4-FFF2-40B4-BE49-F238E27FC236}">
                <a16:creationId xmlns:a16="http://schemas.microsoft.com/office/drawing/2014/main" id="{98E42BCE-C615-0048-A7C2-381FA5B66061}"/>
              </a:ext>
            </a:extLst>
          </p:cNvPr>
          <p:cNvSpPr txBox="1"/>
          <p:nvPr/>
        </p:nvSpPr>
        <p:spPr>
          <a:xfrm>
            <a:off x="1139635" y="2546161"/>
            <a:ext cx="3200451" cy="2985929"/>
          </a:xfrm>
        </p:spPr>
        <p:txBody>
          <a:bodyPr vert="horz" lIns="91440" tIns="45720" rIns="91440" bIns="45720" rtlCol="0" anchor="t">
            <a:normAutofit/>
          </a:bodyPr>
          <a:lstStyle/>
          <a:p>
            <a:pPr marL="285750" indent="-228600">
              <a:lnSpc>
                <a:spcPct val="90000"/>
              </a:lnSpc>
              <a:spcAft>
                <a:spcPts val="600"/>
              </a:spcAft>
              <a:buFont typeface="Arial" panose="020B0604020202020204" pitchFamily="34" charset="0"/>
              <a:buChar char="•"/>
            </a:pPr>
            <a:r>
              <a:rPr lang="en-US" sz="2400" dirty="0">
                <a:solidFill>
                  <a:srgbClr val="FEFFFF"/>
                </a:solidFill>
              </a:rPr>
              <a:t>Pitch Type: </a:t>
            </a:r>
            <a:r>
              <a:rPr lang="en-US" sz="2400" dirty="0" err="1">
                <a:solidFill>
                  <a:srgbClr val="FEFFFF"/>
                </a:solidFill>
              </a:rPr>
              <a:t>XGBoost</a:t>
            </a:r>
            <a:r>
              <a:rPr lang="en-US" sz="2400" dirty="0">
                <a:solidFill>
                  <a:srgbClr val="FEFFFF"/>
                </a:solidFill>
              </a:rPr>
              <a:t> Classifier</a:t>
            </a:r>
          </a:p>
        </p:txBody>
      </p:sp>
      <p:graphicFrame>
        <p:nvGraphicFramePr>
          <p:cNvPr id="6" name="Table 6">
            <a:extLst>
              <a:ext uri="{FF2B5EF4-FFF2-40B4-BE49-F238E27FC236}">
                <a16:creationId xmlns:a16="http://schemas.microsoft.com/office/drawing/2014/main" id="{2A87DD2C-9F91-6E4C-8384-05575E1B3585}"/>
              </a:ext>
            </a:extLst>
          </p:cNvPr>
          <p:cNvGraphicFramePr>
            <a:graphicFrameLocks noGrp="1"/>
          </p:cNvGraphicFramePr>
          <p:nvPr>
            <p:extLst>
              <p:ext uri="{D42A27DB-BD31-4B8C-83A1-F6EECF244321}">
                <p14:modId xmlns:p14="http://schemas.microsoft.com/office/powerpoint/2010/main" val="1109960551"/>
              </p:ext>
            </p:extLst>
          </p:nvPr>
        </p:nvGraphicFramePr>
        <p:xfrm>
          <a:off x="4998268" y="1397131"/>
          <a:ext cx="6539076" cy="4847435"/>
        </p:xfrm>
        <a:graphic>
          <a:graphicData uri="http://schemas.openxmlformats.org/drawingml/2006/table">
            <a:tbl>
              <a:tblPr firstRow="1" bandRow="1">
                <a:noFill/>
                <a:tableStyleId>{5C22544A-7EE6-4342-B048-85BDC9FD1C3A}</a:tableStyleId>
              </a:tblPr>
              <a:tblGrid>
                <a:gridCol w="4280643">
                  <a:extLst>
                    <a:ext uri="{9D8B030D-6E8A-4147-A177-3AD203B41FA5}">
                      <a16:colId xmlns:a16="http://schemas.microsoft.com/office/drawing/2014/main" val="1012180866"/>
                    </a:ext>
                  </a:extLst>
                </a:gridCol>
                <a:gridCol w="2258433">
                  <a:extLst>
                    <a:ext uri="{9D8B030D-6E8A-4147-A177-3AD203B41FA5}">
                      <a16:colId xmlns:a16="http://schemas.microsoft.com/office/drawing/2014/main" val="689727329"/>
                    </a:ext>
                  </a:extLst>
                </a:gridCol>
              </a:tblGrid>
              <a:tr h="615789">
                <a:tc>
                  <a:txBody>
                    <a:bodyPr/>
                    <a:lstStyle/>
                    <a:p>
                      <a:r>
                        <a:rPr lang="en-US" sz="2100" b="1" cap="all" spc="60">
                          <a:solidFill>
                            <a:schemeClr val="tx1"/>
                          </a:solidFill>
                        </a:rPr>
                        <a:t>Metric</a:t>
                      </a:r>
                    </a:p>
                  </a:txBody>
                  <a:tcPr marL="273736" marR="273736" marT="159811" marB="159811" anchor="b">
                    <a:lnL w="12700" cmpd="sng">
                      <a:noFill/>
                    </a:lnL>
                    <a:lnR w="12700" cmpd="sng">
                      <a:noFill/>
                    </a:lnR>
                    <a:lnT w="12700" cmpd="sng">
                      <a:noFill/>
                    </a:lnT>
                    <a:lnB w="38100" cmpd="sng">
                      <a:noFill/>
                    </a:lnB>
                    <a:noFill/>
                  </a:tcPr>
                </a:tc>
                <a:tc>
                  <a:txBody>
                    <a:bodyPr/>
                    <a:lstStyle/>
                    <a:p>
                      <a:r>
                        <a:rPr lang="en-US" sz="2100" b="1" cap="all" spc="60" dirty="0">
                          <a:solidFill>
                            <a:schemeClr val="tx1"/>
                          </a:solidFill>
                        </a:rPr>
                        <a:t>Value</a:t>
                      </a:r>
                    </a:p>
                  </a:txBody>
                  <a:tcPr marL="273736" marR="273736" marT="159811" marB="159811" anchor="b">
                    <a:lnL w="12700" cmpd="sng">
                      <a:noFill/>
                    </a:lnL>
                    <a:lnR w="12700" cmpd="sng">
                      <a:noFill/>
                    </a:lnR>
                    <a:lnT w="12700" cmpd="sng">
                      <a:noFill/>
                    </a:lnT>
                    <a:lnB w="38100" cmpd="sng">
                      <a:noFill/>
                    </a:lnB>
                    <a:noFill/>
                  </a:tcPr>
                </a:tc>
                <a:extLst>
                  <a:ext uri="{0D108BD9-81ED-4DB2-BD59-A6C34878D82A}">
                    <a16:rowId xmlns:a16="http://schemas.microsoft.com/office/drawing/2014/main" val="3810938330"/>
                  </a:ext>
                </a:extLst>
              </a:tr>
              <a:tr h="1007196">
                <a:tc>
                  <a:txBody>
                    <a:bodyPr/>
                    <a:lstStyle/>
                    <a:p>
                      <a:r>
                        <a:rPr lang="en-US" sz="2800" cap="none" spc="0" dirty="0">
                          <a:solidFill>
                            <a:schemeClr val="tx1"/>
                          </a:solidFill>
                        </a:rPr>
                        <a:t>Avg. Pitch Type Prediction Accuracy</a:t>
                      </a:r>
                    </a:p>
                  </a:txBody>
                  <a:tcPr marL="273736" marR="273736" marT="136867" marB="159811">
                    <a:lnL w="12700" cap="flat" cmpd="sng" algn="ctr">
                      <a:noFill/>
                      <a:prstDash val="solid"/>
                    </a:lnL>
                    <a:lnR w="12700" cmpd="sng">
                      <a:noFill/>
                      <a:prstDash val="solid"/>
                    </a:lnR>
                    <a:lnT w="38100" cmpd="sng">
                      <a:noFill/>
                    </a:lnT>
                    <a:lnB w="12700" cmpd="sng">
                      <a:noFill/>
                      <a:prstDash val="solid"/>
                    </a:lnB>
                    <a:noFill/>
                  </a:tcPr>
                </a:tc>
                <a:tc>
                  <a:txBody>
                    <a:bodyPr/>
                    <a:lstStyle/>
                    <a:p>
                      <a:r>
                        <a:rPr lang="en-US" sz="2800" cap="none" spc="0" dirty="0">
                          <a:solidFill>
                            <a:schemeClr val="tx1"/>
                          </a:solidFill>
                        </a:rPr>
                        <a:t>31%</a:t>
                      </a:r>
                      <a:endParaRPr lang="en-US" sz="2800" cap="none" spc="0" dirty="0">
                        <a:solidFill>
                          <a:schemeClr val="tx1"/>
                        </a:solidFill>
                        <a:highlight>
                          <a:srgbClr val="FFFF00"/>
                        </a:highlight>
                      </a:endParaRPr>
                    </a:p>
                  </a:txBody>
                  <a:tcPr marL="273736" marR="273736" marT="136867" marB="159811">
                    <a:lnL w="12700" cmpd="sng">
                      <a:noFill/>
                      <a:prstDash val="solid"/>
                    </a:lnL>
                    <a:lnR w="12700" cmpd="sng">
                      <a:noFill/>
                      <a:prstDash val="solid"/>
                    </a:lnR>
                    <a:lnT w="38100" cmpd="sng">
                      <a:noFill/>
                    </a:lnT>
                    <a:lnB w="12700" cmpd="sng">
                      <a:noFill/>
                      <a:prstDash val="solid"/>
                    </a:lnB>
                    <a:noFill/>
                  </a:tcPr>
                </a:tc>
                <a:extLst>
                  <a:ext uri="{0D108BD9-81ED-4DB2-BD59-A6C34878D82A}">
                    <a16:rowId xmlns:a16="http://schemas.microsoft.com/office/drawing/2014/main" val="2931842503"/>
                  </a:ext>
                </a:extLst>
              </a:tr>
              <a:tr h="1007196">
                <a:tc>
                  <a:txBody>
                    <a:bodyPr/>
                    <a:lstStyle/>
                    <a:p>
                      <a:r>
                        <a:rPr lang="en-US" sz="2800" cap="none" spc="0" dirty="0">
                          <a:solidFill>
                            <a:schemeClr val="tx1"/>
                          </a:solidFill>
                        </a:rPr>
                        <a:t>Avg. Non-Primary Pitch Prediction Precision</a:t>
                      </a:r>
                    </a:p>
                  </a:txBody>
                  <a:tcPr marL="273736" marR="273736" marT="136867" marB="159811">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r>
                        <a:rPr lang="en-US" sz="2800" cap="none" spc="0" dirty="0">
                          <a:solidFill>
                            <a:schemeClr val="tx1"/>
                          </a:solidFill>
                        </a:rPr>
                        <a:t>23%</a:t>
                      </a:r>
                      <a:endParaRPr lang="en-US" sz="2800" cap="none" spc="0" dirty="0">
                        <a:solidFill>
                          <a:schemeClr val="tx1"/>
                        </a:solidFill>
                        <a:highlight>
                          <a:srgbClr val="FFFF00"/>
                        </a:highlight>
                      </a:endParaRPr>
                    </a:p>
                  </a:txBody>
                  <a:tcPr marL="273736" marR="273736" marT="136867" marB="159811">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extLst>
                  <a:ext uri="{0D108BD9-81ED-4DB2-BD59-A6C34878D82A}">
                    <a16:rowId xmlns:a16="http://schemas.microsoft.com/office/drawing/2014/main" val="2776309931"/>
                  </a:ext>
                </a:extLst>
              </a:tr>
              <a:tr h="100719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cap="none" spc="0" dirty="0">
                          <a:solidFill>
                            <a:schemeClr val="tx1"/>
                          </a:solidFill>
                        </a:rPr>
                        <a:t>Avg. Non-Primary Pitch Prediction Recall</a:t>
                      </a:r>
                    </a:p>
                  </a:txBody>
                  <a:tcPr marL="273736" marR="273736" marT="136867" marB="159811">
                    <a:lnL w="12700" cap="flat" cmpd="sng" algn="ctr">
                      <a:noFill/>
                      <a:prstDash val="solid"/>
                    </a:lnL>
                    <a:lnR w="12700" cmpd="sng">
                      <a:noFill/>
                      <a:prstDash val="solid"/>
                    </a:lnR>
                    <a:lnT w="12700" cmpd="sng">
                      <a:noFill/>
                      <a:prstDash val="solid"/>
                    </a:lnT>
                    <a:lnB w="12700" cmpd="sng">
                      <a:noFill/>
                      <a:prstDash val="solid"/>
                    </a:lnB>
                    <a:noFill/>
                  </a:tcPr>
                </a:tc>
                <a:tc>
                  <a:txBody>
                    <a:bodyPr/>
                    <a:lstStyle/>
                    <a:p>
                      <a:r>
                        <a:rPr lang="en-US" sz="2800" cap="none" spc="0" dirty="0">
                          <a:solidFill>
                            <a:schemeClr val="tx1"/>
                          </a:solidFill>
                        </a:rPr>
                        <a:t>23%</a:t>
                      </a:r>
                      <a:endParaRPr lang="en-US" sz="2800" cap="none" spc="0" dirty="0">
                        <a:solidFill>
                          <a:schemeClr val="tx1"/>
                        </a:solidFill>
                        <a:highlight>
                          <a:srgbClr val="FFFF00"/>
                        </a:highlight>
                      </a:endParaRPr>
                    </a:p>
                  </a:txBody>
                  <a:tcPr marL="273736" marR="273736" marT="136867" marB="159811">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213911208"/>
                  </a:ext>
                </a:extLst>
              </a:tr>
              <a:tr h="757419">
                <a:tc>
                  <a:txBody>
                    <a:bodyPr/>
                    <a:lstStyle/>
                    <a:p>
                      <a:endParaRPr lang="en-US" sz="2800" cap="none" spc="0" dirty="0">
                        <a:solidFill>
                          <a:schemeClr val="tx1"/>
                        </a:solidFill>
                      </a:endParaRPr>
                    </a:p>
                  </a:txBody>
                  <a:tcPr marL="273736" marR="273736" marT="136867" marB="159811">
                    <a:lnL w="12700" cap="flat" cmpd="sng" algn="ctr">
                      <a:noFill/>
                      <a:prstDash val="solid"/>
                    </a:lnL>
                    <a:lnR w="12700" cmpd="sng">
                      <a:noFill/>
                      <a:prstDash val="solid"/>
                    </a:lnR>
                    <a:lnT w="12700" cmpd="sng">
                      <a:noFill/>
                      <a:prstDash val="solid"/>
                    </a:lnT>
                    <a:lnB w="12700" cap="flat" cmpd="sng" algn="ctr">
                      <a:noFill/>
                      <a:prstDash val="solid"/>
                    </a:lnB>
                    <a:noFill/>
                  </a:tcPr>
                </a:tc>
                <a:tc>
                  <a:txBody>
                    <a:bodyPr/>
                    <a:lstStyle/>
                    <a:p>
                      <a:endParaRPr lang="en-US" sz="2800" cap="none" spc="0" dirty="0">
                        <a:solidFill>
                          <a:schemeClr val="tx1"/>
                        </a:solidFill>
                      </a:endParaRPr>
                    </a:p>
                  </a:txBody>
                  <a:tcPr marL="273736" marR="273736" marT="136867" marB="159811">
                    <a:lnL w="12700" cmpd="sng">
                      <a:noFill/>
                      <a:prstDash val="solid"/>
                    </a:lnL>
                    <a:lnR w="12700" cmpd="sng">
                      <a:noFill/>
                      <a:prstDash val="solid"/>
                    </a:lnR>
                    <a:lnT w="12700" cmpd="sng">
                      <a:noFill/>
                      <a:prstDash val="solid"/>
                    </a:lnT>
                    <a:lnB w="12700" cap="flat" cmpd="sng" algn="ctr">
                      <a:noFill/>
                      <a:prstDash val="solid"/>
                    </a:lnB>
                    <a:noFill/>
                  </a:tcPr>
                </a:tc>
                <a:extLst>
                  <a:ext uri="{0D108BD9-81ED-4DB2-BD59-A6C34878D82A}">
                    <a16:rowId xmlns:a16="http://schemas.microsoft.com/office/drawing/2014/main" val="2507528699"/>
                  </a:ext>
                </a:extLst>
              </a:tr>
            </a:tbl>
          </a:graphicData>
        </a:graphic>
      </p:graphicFrame>
    </p:spTree>
    <p:extLst>
      <p:ext uri="{BB962C8B-B14F-4D97-AF65-F5344CB8AC3E}">
        <p14:creationId xmlns:p14="http://schemas.microsoft.com/office/powerpoint/2010/main" val="419370469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1527</TotalTime>
  <Words>1525</Words>
  <Application>Microsoft Macintosh PowerPoint</Application>
  <PresentationFormat>Widescreen</PresentationFormat>
  <Paragraphs>160</Paragraphs>
  <Slides>27</Slides>
  <Notes>10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27</vt:i4>
      </vt:variant>
    </vt:vector>
  </HeadingPairs>
  <TitlesOfParts>
    <vt:vector size="31" baseType="lpstr">
      <vt:lpstr>Arial</vt:lpstr>
      <vt:lpstr>Calibri</vt:lpstr>
      <vt:lpstr>Calibri Light</vt:lpstr>
      <vt:lpstr>Office Theme</vt:lpstr>
      <vt:lpstr>Predicting MLB Pitches</vt:lpstr>
      <vt:lpstr>Agenda</vt:lpstr>
      <vt:lpstr>It takes 0.425 seconds for a 95 mile per hour pitch to reach home plate. </vt:lpstr>
      <vt:lpstr>Data from every MLB Pitch over 2015-2019 was utilized in this project</vt:lpstr>
      <vt:lpstr>General Project Timeline and Tools</vt:lpstr>
      <vt:lpstr>The final models included features from three “buckets”:</vt:lpstr>
      <vt:lpstr>Individual final models were trained and validated for 50 pitchers. </vt:lpstr>
      <vt:lpstr>Individual final models were trained and validated for 50 pitchers. </vt:lpstr>
      <vt:lpstr>Individual final models were trained and validated for 50 pitchers. </vt:lpstr>
      <vt:lpstr>Kyle Hendricks’ pitch arsenal was predicted with the highest precision and recall for non-primary pitches</vt:lpstr>
      <vt:lpstr>The model predicted Carlos Carrasco’s pitches well when considering the second most likely pitch</vt:lpstr>
      <vt:lpstr>The model struggled with pitchers who drastically changed pitch types, like Chris Sale</vt:lpstr>
      <vt:lpstr>Individual final models were trained and validated for 50 pitchers. </vt:lpstr>
      <vt:lpstr>Individual final models were trained and validated for 50 pitchers. </vt:lpstr>
      <vt:lpstr>Predicted pitch locations tended to predict with more concentration within the strike zone, replicating intent of the pitch</vt:lpstr>
      <vt:lpstr>PowerPoint Presentation</vt:lpstr>
      <vt:lpstr>Future Improvements</vt:lpstr>
      <vt:lpstr>Thank you!</vt:lpstr>
      <vt:lpstr>Appendix</vt:lpstr>
      <vt:lpstr>50 Pitchers included in final model:</vt:lpstr>
      <vt:lpstr>Final Model Features:</vt:lpstr>
      <vt:lpstr>Different pitchers throw different numbers of pitches, complicating predictions</vt:lpstr>
      <vt:lpstr>Pitches in an at bat have a definitive right tail.</vt:lpstr>
      <vt:lpstr>Pitch location shows a relatively normal distribution for the two coordinates.</vt:lpstr>
      <vt:lpstr>Both Px and Pz showed a high number of outlier points.</vt:lpstr>
      <vt:lpstr>Pitch locations tend to predict in or near the strike zone, possibly showing how a pitcher is trying to throw a certain pitch type.</vt:lpstr>
      <vt:lpstr>Pitch locations tend to predict in or near the strike zone, possibly showing how a pitcher is trying to throw a certain pitch type.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Predicting MLB Pitches</dc:title>
  <dc:creator>Patrick Bovard</dc:creator>
  <cp:lastModifiedBy>Patrick Bovard</cp:lastModifiedBy>
  <cp:revision>61</cp:revision>
  <dcterms:created xsi:type="dcterms:W3CDTF">2021-03-18T23:01:33Z</dcterms:created>
  <dcterms:modified xsi:type="dcterms:W3CDTF">2021-03-25T15:30:48Z</dcterms:modified>
</cp:coreProperties>
</file>